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7"/>
  </p:notesMasterIdLst>
  <p:sldIdLst>
    <p:sldId id="476" r:id="rId5"/>
    <p:sldId id="508" r:id="rId6"/>
    <p:sldId id="315" r:id="rId7"/>
    <p:sldId id="272" r:id="rId8"/>
    <p:sldId id="275" r:id="rId9"/>
    <p:sldId id="313" r:id="rId10"/>
    <p:sldId id="293" r:id="rId11"/>
    <p:sldId id="303" r:id="rId12"/>
    <p:sldId id="289" r:id="rId13"/>
    <p:sldId id="477" r:id="rId14"/>
    <p:sldId id="478" r:id="rId15"/>
    <p:sldId id="479" r:id="rId16"/>
    <p:sldId id="290" r:id="rId17"/>
    <p:sldId id="480" r:id="rId18"/>
    <p:sldId id="283" r:id="rId19"/>
    <p:sldId id="312" r:id="rId20"/>
    <p:sldId id="306" r:id="rId21"/>
    <p:sldId id="300" r:id="rId22"/>
    <p:sldId id="316" r:id="rId23"/>
    <p:sldId id="481" r:id="rId24"/>
    <p:sldId id="482" r:id="rId25"/>
    <p:sldId id="486" r:id="rId26"/>
    <p:sldId id="483" r:id="rId27"/>
    <p:sldId id="487" r:id="rId28"/>
    <p:sldId id="485" r:id="rId29"/>
    <p:sldId id="267" r:id="rId30"/>
    <p:sldId id="263" r:id="rId31"/>
    <p:sldId id="268" r:id="rId32"/>
    <p:sldId id="318" r:id="rId33"/>
    <p:sldId id="269" r:id="rId34"/>
    <p:sldId id="488" r:id="rId35"/>
    <p:sldId id="489" r:id="rId36"/>
    <p:sldId id="490" r:id="rId37"/>
    <p:sldId id="266" r:id="rId38"/>
    <p:sldId id="271" r:id="rId39"/>
    <p:sldId id="491" r:id="rId40"/>
    <p:sldId id="492" r:id="rId41"/>
    <p:sldId id="495" r:id="rId42"/>
    <p:sldId id="499" r:id="rId43"/>
    <p:sldId id="500" r:id="rId44"/>
    <p:sldId id="498" r:id="rId45"/>
    <p:sldId id="501" r:id="rId46"/>
    <p:sldId id="502" r:id="rId47"/>
    <p:sldId id="503" r:id="rId48"/>
    <p:sldId id="504" r:id="rId49"/>
    <p:sldId id="505" r:id="rId50"/>
    <p:sldId id="493" r:id="rId51"/>
    <p:sldId id="494" r:id="rId52"/>
    <p:sldId id="496" r:id="rId53"/>
    <p:sldId id="506" r:id="rId54"/>
    <p:sldId id="507" r:id="rId55"/>
    <p:sldId id="308"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9E"/>
    <a:srgbClr val="719E8B"/>
    <a:srgbClr val="6C9986"/>
    <a:srgbClr val="7CAD98"/>
    <a:srgbClr val="9DB52E"/>
    <a:srgbClr val="4A6596"/>
    <a:srgbClr val="E8A946"/>
    <a:srgbClr val="C344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99"/>
    <p:restoredTop sz="79388"/>
  </p:normalViewPr>
  <p:slideViewPr>
    <p:cSldViewPr snapToGrid="0">
      <p:cViewPr varScale="1">
        <p:scale>
          <a:sx n="100" d="100"/>
          <a:sy n="100" d="100"/>
        </p:scale>
        <p:origin x="176" y="168"/>
      </p:cViewPr>
      <p:guideLst>
        <p:guide orient="horz" pos="1872"/>
        <p:guide pos="3840"/>
      </p:guideLst>
    </p:cSldViewPr>
  </p:slideViewPr>
  <p:notesTextViewPr>
    <p:cViewPr>
      <p:scale>
        <a:sx n="85" d="100"/>
        <a:sy n="85" d="100"/>
      </p:scale>
      <p:origin x="0" y="0"/>
    </p:cViewPr>
  </p:notesTextViewPr>
  <p:notesViewPr>
    <p:cSldViewPr snapToGrid="0">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3F4BCE-9D6C-4345-9140-094987F066C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407DAB3-FA96-4164-96F8-37402259E721}">
      <dgm:prSet custT="1"/>
      <dgm:spPr>
        <a:solidFill>
          <a:schemeClr val="tx1"/>
        </a:solidFill>
      </dgm:spPr>
      <dgm:t>
        <a:bodyPr bIns="182880" anchor="b" anchorCtr="0"/>
        <a:lstStyle/>
        <a:p>
          <a:r>
            <a:rPr lang="en-US" sz="2600">
              <a:latin typeface="+mj-lt"/>
            </a:rPr>
            <a:t>Smart personal assistants</a:t>
          </a:r>
        </a:p>
      </dgm:t>
    </dgm:pt>
    <dgm:pt modelId="{38AF7C84-CA46-4BB7-8C70-D0A3B9FA4A61}" type="parTrans" cxnId="{03DCD12F-7180-4C7B-B40F-11EA06C49C3A}">
      <dgm:prSet/>
      <dgm:spPr/>
      <dgm:t>
        <a:bodyPr/>
        <a:lstStyle/>
        <a:p>
          <a:endParaRPr lang="en-US" sz="2800">
            <a:latin typeface="+mj-lt"/>
          </a:endParaRPr>
        </a:p>
      </dgm:t>
    </dgm:pt>
    <dgm:pt modelId="{2CE3BBCB-5F78-45B4-AB23-F77F260B8D04}" type="sibTrans" cxnId="{03DCD12F-7180-4C7B-B40F-11EA06C49C3A}">
      <dgm:prSet/>
      <dgm:spPr/>
      <dgm:t>
        <a:bodyPr/>
        <a:lstStyle/>
        <a:p>
          <a:endParaRPr lang="en-US" sz="2800">
            <a:latin typeface="+mj-lt"/>
          </a:endParaRPr>
        </a:p>
      </dgm:t>
    </dgm:pt>
    <dgm:pt modelId="{99F5D22A-6D0C-4125-9A29-CE14F2B90EA8}">
      <dgm:prSet custT="1"/>
      <dgm:spPr>
        <a:solidFill>
          <a:schemeClr val="tx1"/>
        </a:solidFill>
      </dgm:spPr>
      <dgm:t>
        <a:bodyPr bIns="182880" anchor="b" anchorCtr="0"/>
        <a:lstStyle/>
        <a:p>
          <a:r>
            <a:rPr lang="en-US" sz="2600">
              <a:latin typeface="+mj-lt"/>
            </a:rPr>
            <a:t>Self-driving cars</a:t>
          </a:r>
        </a:p>
      </dgm:t>
    </dgm:pt>
    <dgm:pt modelId="{BD3376CB-F726-42FD-BB33-3BE4072F41EE}" type="parTrans" cxnId="{2E3AD5BE-E3BE-4687-B2B4-83675B801BD5}">
      <dgm:prSet/>
      <dgm:spPr/>
      <dgm:t>
        <a:bodyPr/>
        <a:lstStyle/>
        <a:p>
          <a:endParaRPr lang="en-US" sz="2800">
            <a:latin typeface="+mj-lt"/>
          </a:endParaRPr>
        </a:p>
      </dgm:t>
    </dgm:pt>
    <dgm:pt modelId="{1517276D-D695-4F3D-98A5-6D3065391D04}" type="sibTrans" cxnId="{2E3AD5BE-E3BE-4687-B2B4-83675B801BD5}">
      <dgm:prSet/>
      <dgm:spPr/>
      <dgm:t>
        <a:bodyPr/>
        <a:lstStyle/>
        <a:p>
          <a:endParaRPr lang="en-US" sz="2800">
            <a:latin typeface="+mj-lt"/>
          </a:endParaRPr>
        </a:p>
      </dgm:t>
    </dgm:pt>
    <dgm:pt modelId="{EB4C6163-2F9C-4313-B926-540628AF2EA4}">
      <dgm:prSet custT="1"/>
      <dgm:spPr>
        <a:solidFill>
          <a:schemeClr val="tx1"/>
        </a:solidFill>
      </dgm:spPr>
      <dgm:t>
        <a:bodyPr bIns="91440" anchor="b" anchorCtr="0"/>
        <a:lstStyle/>
        <a:p>
          <a:r>
            <a:rPr lang="en-US" sz="2600">
              <a:latin typeface="+mj-lt"/>
            </a:rPr>
            <a:t>Social media image recognition</a:t>
          </a:r>
        </a:p>
      </dgm:t>
    </dgm:pt>
    <dgm:pt modelId="{16461DA0-1FBB-4064-9166-19A03AEF10EC}" type="parTrans" cxnId="{A4B1AE70-B374-4709-91C0-94221F4CA206}">
      <dgm:prSet/>
      <dgm:spPr/>
      <dgm:t>
        <a:bodyPr/>
        <a:lstStyle/>
        <a:p>
          <a:endParaRPr lang="en-US" sz="2800">
            <a:latin typeface="+mj-lt"/>
          </a:endParaRPr>
        </a:p>
      </dgm:t>
    </dgm:pt>
    <dgm:pt modelId="{C90B6E4D-7763-4FF4-B2B3-BCC7B16C517E}" type="sibTrans" cxnId="{A4B1AE70-B374-4709-91C0-94221F4CA206}">
      <dgm:prSet/>
      <dgm:spPr/>
      <dgm:t>
        <a:bodyPr/>
        <a:lstStyle/>
        <a:p>
          <a:endParaRPr lang="en-US" sz="2800">
            <a:latin typeface="+mj-lt"/>
          </a:endParaRPr>
        </a:p>
      </dgm:t>
    </dgm:pt>
    <dgm:pt modelId="{DB18B19F-2B7D-41FB-B2D3-D2DD5832730E}">
      <dgm:prSet custT="1"/>
      <dgm:spPr>
        <a:solidFill>
          <a:schemeClr val="tx1"/>
        </a:solidFill>
      </dgm:spPr>
      <dgm:t>
        <a:bodyPr bIns="182880" anchor="b" anchorCtr="0"/>
        <a:lstStyle/>
        <a:p>
          <a:r>
            <a:rPr lang="en-US" sz="2600">
              <a:latin typeface="+mj-lt"/>
            </a:rPr>
            <a:t>Predictive stock trading</a:t>
          </a:r>
        </a:p>
      </dgm:t>
    </dgm:pt>
    <dgm:pt modelId="{592DEE0E-FBEE-4FFE-8DBA-42D34834AEE5}" type="parTrans" cxnId="{761A3DC5-DB71-4713-A0FE-75BA6312BEF5}">
      <dgm:prSet/>
      <dgm:spPr/>
      <dgm:t>
        <a:bodyPr/>
        <a:lstStyle/>
        <a:p>
          <a:endParaRPr lang="en-US" sz="2800">
            <a:latin typeface="+mj-lt"/>
          </a:endParaRPr>
        </a:p>
      </dgm:t>
    </dgm:pt>
    <dgm:pt modelId="{A2B971DB-09A4-4D68-899F-B8E4FF303B81}" type="sibTrans" cxnId="{761A3DC5-DB71-4713-A0FE-75BA6312BEF5}">
      <dgm:prSet/>
      <dgm:spPr/>
      <dgm:t>
        <a:bodyPr/>
        <a:lstStyle/>
        <a:p>
          <a:endParaRPr lang="en-US" sz="2800">
            <a:latin typeface="+mj-lt"/>
          </a:endParaRPr>
        </a:p>
      </dgm:t>
    </dgm:pt>
    <dgm:pt modelId="{801A3217-19F1-4483-8717-C41B79C7C042}">
      <dgm:prSet custT="1"/>
      <dgm:spPr>
        <a:solidFill>
          <a:schemeClr val="tx1"/>
        </a:solidFill>
      </dgm:spPr>
      <dgm:t>
        <a:bodyPr bIns="91440" anchor="b" anchorCtr="0"/>
        <a:lstStyle/>
        <a:p>
          <a:r>
            <a:rPr lang="en-US" sz="2600">
              <a:latin typeface="+mj-lt"/>
            </a:rPr>
            <a:t>Entertainment</a:t>
          </a:r>
        </a:p>
      </dgm:t>
    </dgm:pt>
    <dgm:pt modelId="{A6CE1CC9-E4A4-49D6-8253-423E5C0C92F7}" type="parTrans" cxnId="{08ACA4FF-4117-4FCD-A833-4B803CC60AC5}">
      <dgm:prSet/>
      <dgm:spPr/>
      <dgm:t>
        <a:bodyPr/>
        <a:lstStyle/>
        <a:p>
          <a:endParaRPr lang="en-US" sz="2800">
            <a:latin typeface="+mj-lt"/>
          </a:endParaRPr>
        </a:p>
      </dgm:t>
    </dgm:pt>
    <dgm:pt modelId="{18042EB5-B86F-4F31-82D4-6905FAF09B68}" type="sibTrans" cxnId="{08ACA4FF-4117-4FCD-A833-4B803CC60AC5}">
      <dgm:prSet/>
      <dgm:spPr/>
      <dgm:t>
        <a:bodyPr/>
        <a:lstStyle/>
        <a:p>
          <a:endParaRPr lang="en-US" sz="2800">
            <a:latin typeface="+mj-lt"/>
          </a:endParaRPr>
        </a:p>
      </dgm:t>
    </dgm:pt>
    <dgm:pt modelId="{CCDDF5B0-1996-46EC-8733-F75441DABF08}">
      <dgm:prSet custT="1"/>
      <dgm:spPr>
        <a:solidFill>
          <a:schemeClr val="tx1"/>
        </a:solidFill>
      </dgm:spPr>
      <dgm:t>
        <a:bodyPr bIns="182880" anchor="b" anchorCtr="0"/>
        <a:lstStyle/>
        <a:p>
          <a:r>
            <a:rPr lang="en-US" sz="2600">
              <a:latin typeface="+mj-lt"/>
            </a:rPr>
            <a:t>Chatbots</a:t>
          </a:r>
        </a:p>
      </dgm:t>
    </dgm:pt>
    <dgm:pt modelId="{58A56A9C-F2ED-4C5F-A824-6F32D304A3D5}" type="parTrans" cxnId="{7CF0E571-6717-42E1-A7CF-F2BED0D8784E}">
      <dgm:prSet/>
      <dgm:spPr/>
      <dgm:t>
        <a:bodyPr/>
        <a:lstStyle/>
        <a:p>
          <a:endParaRPr lang="en-US" sz="2800">
            <a:latin typeface="+mj-lt"/>
          </a:endParaRPr>
        </a:p>
      </dgm:t>
    </dgm:pt>
    <dgm:pt modelId="{99DE8159-11D3-4676-9B5D-B4932AB58C39}" type="sibTrans" cxnId="{7CF0E571-6717-42E1-A7CF-F2BED0D8784E}">
      <dgm:prSet/>
      <dgm:spPr/>
      <dgm:t>
        <a:bodyPr/>
        <a:lstStyle/>
        <a:p>
          <a:endParaRPr lang="en-US" sz="2800">
            <a:latin typeface="+mj-lt"/>
          </a:endParaRPr>
        </a:p>
      </dgm:t>
    </dgm:pt>
    <dgm:pt modelId="{313B17F5-3054-41AA-99A0-E1567A467D6A}" type="pres">
      <dgm:prSet presAssocID="{543F4BCE-9D6C-4345-9140-094987F066C3}" presName="diagram" presStyleCnt="0">
        <dgm:presLayoutVars>
          <dgm:dir/>
          <dgm:resizeHandles val="exact"/>
        </dgm:presLayoutVars>
      </dgm:prSet>
      <dgm:spPr/>
    </dgm:pt>
    <dgm:pt modelId="{5B43BF9F-FD84-4767-8755-8106992AB981}" type="pres">
      <dgm:prSet presAssocID="{B407DAB3-FA96-4164-96F8-37402259E721}" presName="node" presStyleLbl="node1" presStyleIdx="0" presStyleCnt="6">
        <dgm:presLayoutVars>
          <dgm:bulletEnabled val="1"/>
        </dgm:presLayoutVars>
      </dgm:prSet>
      <dgm:spPr/>
    </dgm:pt>
    <dgm:pt modelId="{5FE401B7-62A1-46E6-9077-651A250D33BB}" type="pres">
      <dgm:prSet presAssocID="{2CE3BBCB-5F78-45B4-AB23-F77F260B8D04}" presName="sibTrans" presStyleCnt="0"/>
      <dgm:spPr/>
    </dgm:pt>
    <dgm:pt modelId="{036DA844-1AEC-4094-951B-8A5459390157}" type="pres">
      <dgm:prSet presAssocID="{99F5D22A-6D0C-4125-9A29-CE14F2B90EA8}" presName="node" presStyleLbl="node1" presStyleIdx="1" presStyleCnt="6">
        <dgm:presLayoutVars>
          <dgm:bulletEnabled val="1"/>
        </dgm:presLayoutVars>
      </dgm:prSet>
      <dgm:spPr/>
    </dgm:pt>
    <dgm:pt modelId="{DEB84779-690C-4CBF-9BCB-730F9E91FBBD}" type="pres">
      <dgm:prSet presAssocID="{1517276D-D695-4F3D-98A5-6D3065391D04}" presName="sibTrans" presStyleCnt="0"/>
      <dgm:spPr/>
    </dgm:pt>
    <dgm:pt modelId="{E344E2FD-623C-4A23-9D5A-1F82BBB42F39}" type="pres">
      <dgm:prSet presAssocID="{EB4C6163-2F9C-4313-B926-540628AF2EA4}" presName="node" presStyleLbl="node1" presStyleIdx="2" presStyleCnt="6">
        <dgm:presLayoutVars>
          <dgm:bulletEnabled val="1"/>
        </dgm:presLayoutVars>
      </dgm:prSet>
      <dgm:spPr/>
    </dgm:pt>
    <dgm:pt modelId="{A5AE86DE-E3B2-4421-821B-0D5716454F46}" type="pres">
      <dgm:prSet presAssocID="{C90B6E4D-7763-4FF4-B2B3-BCC7B16C517E}" presName="sibTrans" presStyleCnt="0"/>
      <dgm:spPr/>
    </dgm:pt>
    <dgm:pt modelId="{A7D7378B-3235-4D73-ABA6-B287724CF58C}" type="pres">
      <dgm:prSet presAssocID="{DB18B19F-2B7D-41FB-B2D3-D2DD5832730E}" presName="node" presStyleLbl="node1" presStyleIdx="3" presStyleCnt="6">
        <dgm:presLayoutVars>
          <dgm:bulletEnabled val="1"/>
        </dgm:presLayoutVars>
      </dgm:prSet>
      <dgm:spPr/>
    </dgm:pt>
    <dgm:pt modelId="{8A2100F6-6916-4FAB-8988-B76D61FEC217}" type="pres">
      <dgm:prSet presAssocID="{A2B971DB-09A4-4D68-899F-B8E4FF303B81}" presName="sibTrans" presStyleCnt="0"/>
      <dgm:spPr/>
    </dgm:pt>
    <dgm:pt modelId="{1D9F044F-3BED-4677-82E0-3199087D24AA}" type="pres">
      <dgm:prSet presAssocID="{CCDDF5B0-1996-46EC-8733-F75441DABF08}" presName="node" presStyleLbl="node1" presStyleIdx="4" presStyleCnt="6">
        <dgm:presLayoutVars>
          <dgm:bulletEnabled val="1"/>
        </dgm:presLayoutVars>
      </dgm:prSet>
      <dgm:spPr/>
    </dgm:pt>
    <dgm:pt modelId="{3D5946B8-3F09-461C-9DD2-A2BB7CE3143B}" type="pres">
      <dgm:prSet presAssocID="{99DE8159-11D3-4676-9B5D-B4932AB58C39}" presName="sibTrans" presStyleCnt="0"/>
      <dgm:spPr/>
    </dgm:pt>
    <dgm:pt modelId="{2520B289-6CF5-4391-A8D1-A944245DC367}" type="pres">
      <dgm:prSet presAssocID="{801A3217-19F1-4483-8717-C41B79C7C042}" presName="node" presStyleLbl="node1" presStyleIdx="5" presStyleCnt="6">
        <dgm:presLayoutVars>
          <dgm:bulletEnabled val="1"/>
        </dgm:presLayoutVars>
      </dgm:prSet>
      <dgm:spPr/>
    </dgm:pt>
  </dgm:ptLst>
  <dgm:cxnLst>
    <dgm:cxn modelId="{CBB8BD10-121C-4408-A47A-889982D84B30}" type="presOf" srcId="{801A3217-19F1-4483-8717-C41B79C7C042}" destId="{2520B289-6CF5-4391-A8D1-A944245DC367}" srcOrd="0" destOrd="0" presId="urn:microsoft.com/office/officeart/2005/8/layout/default"/>
    <dgm:cxn modelId="{03DCD12F-7180-4C7B-B40F-11EA06C49C3A}" srcId="{543F4BCE-9D6C-4345-9140-094987F066C3}" destId="{B407DAB3-FA96-4164-96F8-37402259E721}" srcOrd="0" destOrd="0" parTransId="{38AF7C84-CA46-4BB7-8C70-D0A3B9FA4A61}" sibTransId="{2CE3BBCB-5F78-45B4-AB23-F77F260B8D04}"/>
    <dgm:cxn modelId="{9FD9AE6C-25C4-422C-971E-13313A97F938}" type="presOf" srcId="{CCDDF5B0-1996-46EC-8733-F75441DABF08}" destId="{1D9F044F-3BED-4677-82E0-3199087D24AA}" srcOrd="0" destOrd="0" presId="urn:microsoft.com/office/officeart/2005/8/layout/default"/>
    <dgm:cxn modelId="{A4B1AE70-B374-4709-91C0-94221F4CA206}" srcId="{543F4BCE-9D6C-4345-9140-094987F066C3}" destId="{EB4C6163-2F9C-4313-B926-540628AF2EA4}" srcOrd="2" destOrd="0" parTransId="{16461DA0-1FBB-4064-9166-19A03AEF10EC}" sibTransId="{C90B6E4D-7763-4FF4-B2B3-BCC7B16C517E}"/>
    <dgm:cxn modelId="{7CF0E571-6717-42E1-A7CF-F2BED0D8784E}" srcId="{543F4BCE-9D6C-4345-9140-094987F066C3}" destId="{CCDDF5B0-1996-46EC-8733-F75441DABF08}" srcOrd="4" destOrd="0" parTransId="{58A56A9C-F2ED-4C5F-A824-6F32D304A3D5}" sibTransId="{99DE8159-11D3-4676-9B5D-B4932AB58C39}"/>
    <dgm:cxn modelId="{4B0BCA7F-0832-44C8-B31E-17AA872137AA}" type="presOf" srcId="{99F5D22A-6D0C-4125-9A29-CE14F2B90EA8}" destId="{036DA844-1AEC-4094-951B-8A5459390157}" srcOrd="0" destOrd="0" presId="urn:microsoft.com/office/officeart/2005/8/layout/default"/>
    <dgm:cxn modelId="{9BCE7996-A7A7-424C-B04A-BE12443BA462}" type="presOf" srcId="{B407DAB3-FA96-4164-96F8-37402259E721}" destId="{5B43BF9F-FD84-4767-8755-8106992AB981}" srcOrd="0" destOrd="0" presId="urn:microsoft.com/office/officeart/2005/8/layout/default"/>
    <dgm:cxn modelId="{923C6DA3-36B1-4715-8626-A8086A40558A}" type="presOf" srcId="{EB4C6163-2F9C-4313-B926-540628AF2EA4}" destId="{E344E2FD-623C-4A23-9D5A-1F82BBB42F39}" srcOrd="0" destOrd="0" presId="urn:microsoft.com/office/officeart/2005/8/layout/default"/>
    <dgm:cxn modelId="{2E3AD5BE-E3BE-4687-B2B4-83675B801BD5}" srcId="{543F4BCE-9D6C-4345-9140-094987F066C3}" destId="{99F5D22A-6D0C-4125-9A29-CE14F2B90EA8}" srcOrd="1" destOrd="0" parTransId="{BD3376CB-F726-42FD-BB33-3BE4072F41EE}" sibTransId="{1517276D-D695-4F3D-98A5-6D3065391D04}"/>
    <dgm:cxn modelId="{761A3DC5-DB71-4713-A0FE-75BA6312BEF5}" srcId="{543F4BCE-9D6C-4345-9140-094987F066C3}" destId="{DB18B19F-2B7D-41FB-B2D3-D2DD5832730E}" srcOrd="3" destOrd="0" parTransId="{592DEE0E-FBEE-4FFE-8DBA-42D34834AEE5}" sibTransId="{A2B971DB-09A4-4D68-899F-B8E4FF303B81}"/>
    <dgm:cxn modelId="{30DF39F8-5723-42B9-BCCC-FF73B3BA52A9}" type="presOf" srcId="{DB18B19F-2B7D-41FB-B2D3-D2DD5832730E}" destId="{A7D7378B-3235-4D73-ABA6-B287724CF58C}" srcOrd="0" destOrd="0" presId="urn:microsoft.com/office/officeart/2005/8/layout/default"/>
    <dgm:cxn modelId="{DB54A2FE-10E1-4AD5-A7AF-3B2D6BCF5341}" type="presOf" srcId="{543F4BCE-9D6C-4345-9140-094987F066C3}" destId="{313B17F5-3054-41AA-99A0-E1567A467D6A}" srcOrd="0" destOrd="0" presId="urn:microsoft.com/office/officeart/2005/8/layout/default"/>
    <dgm:cxn modelId="{08ACA4FF-4117-4FCD-A833-4B803CC60AC5}" srcId="{543F4BCE-9D6C-4345-9140-094987F066C3}" destId="{801A3217-19F1-4483-8717-C41B79C7C042}" srcOrd="5" destOrd="0" parTransId="{A6CE1CC9-E4A4-49D6-8253-423E5C0C92F7}" sibTransId="{18042EB5-B86F-4F31-82D4-6905FAF09B68}"/>
    <dgm:cxn modelId="{B1FE910E-EA54-43CA-B312-23CC3F7827C0}" type="presParOf" srcId="{313B17F5-3054-41AA-99A0-E1567A467D6A}" destId="{5B43BF9F-FD84-4767-8755-8106992AB981}" srcOrd="0" destOrd="0" presId="urn:microsoft.com/office/officeart/2005/8/layout/default"/>
    <dgm:cxn modelId="{334530B2-7B02-45A1-B419-4506850C3725}" type="presParOf" srcId="{313B17F5-3054-41AA-99A0-E1567A467D6A}" destId="{5FE401B7-62A1-46E6-9077-651A250D33BB}" srcOrd="1" destOrd="0" presId="urn:microsoft.com/office/officeart/2005/8/layout/default"/>
    <dgm:cxn modelId="{7F89CF48-59A5-4521-81E6-9FB2027CF616}" type="presParOf" srcId="{313B17F5-3054-41AA-99A0-E1567A467D6A}" destId="{036DA844-1AEC-4094-951B-8A5459390157}" srcOrd="2" destOrd="0" presId="urn:microsoft.com/office/officeart/2005/8/layout/default"/>
    <dgm:cxn modelId="{94745CCA-2A40-4D03-B3C9-7333FB39758C}" type="presParOf" srcId="{313B17F5-3054-41AA-99A0-E1567A467D6A}" destId="{DEB84779-690C-4CBF-9BCB-730F9E91FBBD}" srcOrd="3" destOrd="0" presId="urn:microsoft.com/office/officeart/2005/8/layout/default"/>
    <dgm:cxn modelId="{52515B89-E3DB-4C4F-9405-F7D86D5C4222}" type="presParOf" srcId="{313B17F5-3054-41AA-99A0-E1567A467D6A}" destId="{E344E2FD-623C-4A23-9D5A-1F82BBB42F39}" srcOrd="4" destOrd="0" presId="urn:microsoft.com/office/officeart/2005/8/layout/default"/>
    <dgm:cxn modelId="{FA31740C-89A8-4795-8C6D-EEF083B8BBC6}" type="presParOf" srcId="{313B17F5-3054-41AA-99A0-E1567A467D6A}" destId="{A5AE86DE-E3B2-4421-821B-0D5716454F46}" srcOrd="5" destOrd="0" presId="urn:microsoft.com/office/officeart/2005/8/layout/default"/>
    <dgm:cxn modelId="{D9E21992-9397-45AE-95AB-4AD2CBF6C0AD}" type="presParOf" srcId="{313B17F5-3054-41AA-99A0-E1567A467D6A}" destId="{A7D7378B-3235-4D73-ABA6-B287724CF58C}" srcOrd="6" destOrd="0" presId="urn:microsoft.com/office/officeart/2005/8/layout/default"/>
    <dgm:cxn modelId="{420D40FA-1F47-454E-85D4-5B78EE471D66}" type="presParOf" srcId="{313B17F5-3054-41AA-99A0-E1567A467D6A}" destId="{8A2100F6-6916-4FAB-8988-B76D61FEC217}" srcOrd="7" destOrd="0" presId="urn:microsoft.com/office/officeart/2005/8/layout/default"/>
    <dgm:cxn modelId="{55F29345-CB27-4EF3-AA55-3EB979F3902F}" type="presParOf" srcId="{313B17F5-3054-41AA-99A0-E1567A467D6A}" destId="{1D9F044F-3BED-4677-82E0-3199087D24AA}" srcOrd="8" destOrd="0" presId="urn:microsoft.com/office/officeart/2005/8/layout/default"/>
    <dgm:cxn modelId="{0AA1128F-4083-4C98-BDA6-05B273104F00}" type="presParOf" srcId="{313B17F5-3054-41AA-99A0-E1567A467D6A}" destId="{3D5946B8-3F09-461C-9DD2-A2BB7CE3143B}" srcOrd="9" destOrd="0" presId="urn:microsoft.com/office/officeart/2005/8/layout/default"/>
    <dgm:cxn modelId="{52A15C1D-7E34-4A0F-AE11-C1494B8DA013}" type="presParOf" srcId="{313B17F5-3054-41AA-99A0-E1567A467D6A}" destId="{2520B289-6CF5-4391-A8D1-A944245DC367}"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B2168F-3704-AC45-92D6-9E305B2FBA27}" type="doc">
      <dgm:prSet loTypeId="urn:microsoft.com/office/officeart/2005/8/layout/chevron1" loCatId="" qsTypeId="urn:microsoft.com/office/officeart/2005/8/quickstyle/simple1" qsCatId="simple" csTypeId="urn:microsoft.com/office/officeart/2005/8/colors/accent1_2" csCatId="accent1" phldr="1"/>
      <dgm:spPr/>
    </dgm:pt>
    <dgm:pt modelId="{7AA5531D-7AD6-D449-AE83-A38240E06A85}">
      <dgm:prSet phldrT="[Text]"/>
      <dgm:spPr/>
      <dgm:t>
        <a:bodyPr/>
        <a:lstStyle/>
        <a:p>
          <a:r>
            <a:rPr lang="en-US" dirty="0"/>
            <a:t>Feature Extraction</a:t>
          </a:r>
        </a:p>
      </dgm:t>
    </dgm:pt>
    <dgm:pt modelId="{071AB50A-ADF4-F04C-B7C9-7DBF48B1AC73}" type="parTrans" cxnId="{9722EEC7-9ECB-C04A-8F5B-1BE42417C125}">
      <dgm:prSet/>
      <dgm:spPr/>
      <dgm:t>
        <a:bodyPr/>
        <a:lstStyle/>
        <a:p>
          <a:endParaRPr lang="en-US"/>
        </a:p>
      </dgm:t>
    </dgm:pt>
    <dgm:pt modelId="{A248D437-F9F8-1D41-B6F0-EB0F52465700}" type="sibTrans" cxnId="{9722EEC7-9ECB-C04A-8F5B-1BE42417C125}">
      <dgm:prSet/>
      <dgm:spPr/>
      <dgm:t>
        <a:bodyPr/>
        <a:lstStyle/>
        <a:p>
          <a:endParaRPr lang="en-US"/>
        </a:p>
      </dgm:t>
    </dgm:pt>
    <dgm:pt modelId="{B05E3BCC-9E6A-FA41-B410-7B4059101BEF}">
      <dgm:prSet phldrT="[Text]"/>
      <dgm:spPr/>
      <dgm:t>
        <a:bodyPr/>
        <a:lstStyle/>
        <a:p>
          <a:r>
            <a:rPr lang="en-US" dirty="0"/>
            <a:t>Classification</a:t>
          </a:r>
        </a:p>
      </dgm:t>
    </dgm:pt>
    <dgm:pt modelId="{DEAA99B2-0DC4-574F-A24F-049C11CDC79C}" type="parTrans" cxnId="{2F78F6E9-24F4-354F-B48E-6A608AC0BA5D}">
      <dgm:prSet/>
      <dgm:spPr/>
      <dgm:t>
        <a:bodyPr/>
        <a:lstStyle/>
        <a:p>
          <a:endParaRPr lang="en-US"/>
        </a:p>
      </dgm:t>
    </dgm:pt>
    <dgm:pt modelId="{EDD6BAC0-FE7D-8B4C-B63B-A698E17470C2}" type="sibTrans" cxnId="{2F78F6E9-24F4-354F-B48E-6A608AC0BA5D}">
      <dgm:prSet/>
      <dgm:spPr/>
      <dgm:t>
        <a:bodyPr/>
        <a:lstStyle/>
        <a:p>
          <a:endParaRPr lang="en-US"/>
        </a:p>
      </dgm:t>
    </dgm:pt>
    <dgm:pt modelId="{DEAD4BD1-AC9C-BF48-89CA-135FD8710C26}">
      <dgm:prSet phldrT="[Text]"/>
      <dgm:spPr/>
      <dgm:t>
        <a:bodyPr/>
        <a:lstStyle/>
        <a:p>
          <a:r>
            <a:rPr lang="en-US" dirty="0"/>
            <a:t>Prediction</a:t>
          </a:r>
        </a:p>
      </dgm:t>
    </dgm:pt>
    <dgm:pt modelId="{A0140FDF-E873-6E45-BFD2-BD4FA93994EC}" type="parTrans" cxnId="{FFD86C9A-3FA2-DB4B-B396-EA96C30DB16E}">
      <dgm:prSet/>
      <dgm:spPr/>
      <dgm:t>
        <a:bodyPr/>
        <a:lstStyle/>
        <a:p>
          <a:endParaRPr lang="en-US"/>
        </a:p>
      </dgm:t>
    </dgm:pt>
    <dgm:pt modelId="{908EA50C-C4B6-5042-9CB5-0E693109DAF0}" type="sibTrans" cxnId="{FFD86C9A-3FA2-DB4B-B396-EA96C30DB16E}">
      <dgm:prSet/>
      <dgm:spPr/>
      <dgm:t>
        <a:bodyPr/>
        <a:lstStyle/>
        <a:p>
          <a:endParaRPr lang="en-US"/>
        </a:p>
      </dgm:t>
    </dgm:pt>
    <dgm:pt modelId="{C2C5E651-37D0-B34D-836F-56D3E95C3AFC}">
      <dgm:prSet phldrT="[Text]"/>
      <dgm:spPr/>
      <dgm:t>
        <a:bodyPr/>
        <a:lstStyle/>
        <a:p>
          <a:r>
            <a:rPr lang="en-US" dirty="0"/>
            <a:t>Model</a:t>
          </a:r>
        </a:p>
      </dgm:t>
    </dgm:pt>
    <dgm:pt modelId="{F459DF93-FFC2-FA42-8EA1-238EE4151A9F}" type="parTrans" cxnId="{1EE4483E-0862-0D41-9EB5-5E66653A5017}">
      <dgm:prSet/>
      <dgm:spPr/>
      <dgm:t>
        <a:bodyPr/>
        <a:lstStyle/>
        <a:p>
          <a:endParaRPr lang="en-US"/>
        </a:p>
      </dgm:t>
    </dgm:pt>
    <dgm:pt modelId="{4A3AADEA-3E08-724A-A0F0-8FB9849894DF}" type="sibTrans" cxnId="{1EE4483E-0862-0D41-9EB5-5E66653A5017}">
      <dgm:prSet/>
      <dgm:spPr/>
      <dgm:t>
        <a:bodyPr/>
        <a:lstStyle/>
        <a:p>
          <a:endParaRPr lang="en-US"/>
        </a:p>
      </dgm:t>
    </dgm:pt>
    <dgm:pt modelId="{EF3244E6-2F32-8240-A39F-D809570E655D}">
      <dgm:prSet phldrT="[Text]"/>
      <dgm:spPr/>
      <dgm:t>
        <a:bodyPr/>
        <a:lstStyle/>
        <a:p>
          <a:r>
            <a:rPr lang="en-US" dirty="0"/>
            <a:t>Reinforcement Learning</a:t>
          </a:r>
        </a:p>
      </dgm:t>
    </dgm:pt>
    <dgm:pt modelId="{4504CD6A-DB9E-E04C-95BA-21D9BBB2ABE3}" type="parTrans" cxnId="{35750627-F7A7-694A-A419-484D3DFA829B}">
      <dgm:prSet/>
      <dgm:spPr/>
      <dgm:t>
        <a:bodyPr/>
        <a:lstStyle/>
        <a:p>
          <a:endParaRPr lang="en-US"/>
        </a:p>
      </dgm:t>
    </dgm:pt>
    <dgm:pt modelId="{15CEBDC2-A129-D74A-A380-9182D86AA712}" type="sibTrans" cxnId="{35750627-F7A7-694A-A419-484D3DFA829B}">
      <dgm:prSet/>
      <dgm:spPr/>
      <dgm:t>
        <a:bodyPr/>
        <a:lstStyle/>
        <a:p>
          <a:endParaRPr lang="en-US"/>
        </a:p>
      </dgm:t>
    </dgm:pt>
    <dgm:pt modelId="{B14D524A-A31F-AA4A-AB6C-9E6E7129CA5D}">
      <dgm:prSet phldrT="[Text]"/>
      <dgm:spPr/>
      <dgm:t>
        <a:bodyPr/>
        <a:lstStyle/>
        <a:p>
          <a:r>
            <a:rPr lang="en-US" dirty="0"/>
            <a:t>Data Pre-Processing</a:t>
          </a:r>
        </a:p>
      </dgm:t>
    </dgm:pt>
    <dgm:pt modelId="{32F9C719-8A16-2241-9A89-47F955FB4421}" type="parTrans" cxnId="{8BF8475B-571B-764E-9ABA-C61F07731B2C}">
      <dgm:prSet/>
      <dgm:spPr/>
      <dgm:t>
        <a:bodyPr/>
        <a:lstStyle/>
        <a:p>
          <a:endParaRPr lang="en-US"/>
        </a:p>
      </dgm:t>
    </dgm:pt>
    <dgm:pt modelId="{C0E39EEC-83CC-2C47-8F05-C0E81F607848}" type="sibTrans" cxnId="{8BF8475B-571B-764E-9ABA-C61F07731B2C}">
      <dgm:prSet/>
      <dgm:spPr/>
      <dgm:t>
        <a:bodyPr/>
        <a:lstStyle/>
        <a:p>
          <a:endParaRPr lang="en-US"/>
        </a:p>
      </dgm:t>
    </dgm:pt>
    <dgm:pt modelId="{02970427-8EE0-844C-B1FF-0242C0A84215}" type="pres">
      <dgm:prSet presAssocID="{31B2168F-3704-AC45-92D6-9E305B2FBA27}" presName="Name0" presStyleCnt="0">
        <dgm:presLayoutVars>
          <dgm:dir/>
          <dgm:animLvl val="lvl"/>
          <dgm:resizeHandles val="exact"/>
        </dgm:presLayoutVars>
      </dgm:prSet>
      <dgm:spPr/>
    </dgm:pt>
    <dgm:pt modelId="{C2079CE8-921C-8D40-B33F-66EB511D2111}" type="pres">
      <dgm:prSet presAssocID="{B14D524A-A31F-AA4A-AB6C-9E6E7129CA5D}" presName="parTxOnly" presStyleLbl="node1" presStyleIdx="0" presStyleCnt="6">
        <dgm:presLayoutVars>
          <dgm:chMax val="0"/>
          <dgm:chPref val="0"/>
          <dgm:bulletEnabled val="1"/>
        </dgm:presLayoutVars>
      </dgm:prSet>
      <dgm:spPr/>
    </dgm:pt>
    <dgm:pt modelId="{352F2CE7-71C6-6D46-B081-1EA32B99E1DD}" type="pres">
      <dgm:prSet presAssocID="{C0E39EEC-83CC-2C47-8F05-C0E81F607848}" presName="parTxOnlySpace" presStyleCnt="0"/>
      <dgm:spPr/>
    </dgm:pt>
    <dgm:pt modelId="{C64C4269-F564-B541-A17C-185A5AAFF547}" type="pres">
      <dgm:prSet presAssocID="{7AA5531D-7AD6-D449-AE83-A38240E06A85}" presName="parTxOnly" presStyleLbl="node1" presStyleIdx="1" presStyleCnt="6">
        <dgm:presLayoutVars>
          <dgm:chMax val="0"/>
          <dgm:chPref val="0"/>
          <dgm:bulletEnabled val="1"/>
        </dgm:presLayoutVars>
      </dgm:prSet>
      <dgm:spPr/>
    </dgm:pt>
    <dgm:pt modelId="{172BA7D2-037E-FB41-A51E-AC992F872FBE}" type="pres">
      <dgm:prSet presAssocID="{A248D437-F9F8-1D41-B6F0-EB0F52465700}" presName="parTxOnlySpace" presStyleCnt="0"/>
      <dgm:spPr/>
    </dgm:pt>
    <dgm:pt modelId="{C6D6F3CE-32E7-5F4A-8464-868603B7A9FE}" type="pres">
      <dgm:prSet presAssocID="{B05E3BCC-9E6A-FA41-B410-7B4059101BEF}" presName="parTxOnly" presStyleLbl="node1" presStyleIdx="2" presStyleCnt="6">
        <dgm:presLayoutVars>
          <dgm:chMax val="0"/>
          <dgm:chPref val="0"/>
          <dgm:bulletEnabled val="1"/>
        </dgm:presLayoutVars>
      </dgm:prSet>
      <dgm:spPr/>
    </dgm:pt>
    <dgm:pt modelId="{4179CC5D-7C1F-6C44-ACD4-823CD1C4B20A}" type="pres">
      <dgm:prSet presAssocID="{EDD6BAC0-FE7D-8B4C-B63B-A698E17470C2}" presName="parTxOnlySpace" presStyleCnt="0"/>
      <dgm:spPr/>
    </dgm:pt>
    <dgm:pt modelId="{CE92AD73-8127-4F46-9829-0D1DD224E7A7}" type="pres">
      <dgm:prSet presAssocID="{DEAD4BD1-AC9C-BF48-89CA-135FD8710C26}" presName="parTxOnly" presStyleLbl="node1" presStyleIdx="3" presStyleCnt="6">
        <dgm:presLayoutVars>
          <dgm:chMax val="0"/>
          <dgm:chPref val="0"/>
          <dgm:bulletEnabled val="1"/>
        </dgm:presLayoutVars>
      </dgm:prSet>
      <dgm:spPr/>
    </dgm:pt>
    <dgm:pt modelId="{3F0E5155-D079-2F46-928E-0C424A63C40B}" type="pres">
      <dgm:prSet presAssocID="{908EA50C-C4B6-5042-9CB5-0E693109DAF0}" presName="parTxOnlySpace" presStyleCnt="0"/>
      <dgm:spPr/>
    </dgm:pt>
    <dgm:pt modelId="{64E3DBBF-D883-704E-9603-BBD94A26F73F}" type="pres">
      <dgm:prSet presAssocID="{C2C5E651-37D0-B34D-836F-56D3E95C3AFC}" presName="parTxOnly" presStyleLbl="node1" presStyleIdx="4" presStyleCnt="6">
        <dgm:presLayoutVars>
          <dgm:chMax val="0"/>
          <dgm:chPref val="0"/>
          <dgm:bulletEnabled val="1"/>
        </dgm:presLayoutVars>
      </dgm:prSet>
      <dgm:spPr/>
    </dgm:pt>
    <dgm:pt modelId="{967DADFD-89CA-CB44-A215-29DF0DAED566}" type="pres">
      <dgm:prSet presAssocID="{4A3AADEA-3E08-724A-A0F0-8FB9849894DF}" presName="parTxOnlySpace" presStyleCnt="0"/>
      <dgm:spPr/>
    </dgm:pt>
    <dgm:pt modelId="{EB42256D-F8C5-594E-BE2D-358314457802}" type="pres">
      <dgm:prSet presAssocID="{EF3244E6-2F32-8240-A39F-D809570E655D}" presName="parTxOnly" presStyleLbl="node1" presStyleIdx="5" presStyleCnt="6">
        <dgm:presLayoutVars>
          <dgm:chMax val="0"/>
          <dgm:chPref val="0"/>
          <dgm:bulletEnabled val="1"/>
        </dgm:presLayoutVars>
      </dgm:prSet>
      <dgm:spPr/>
    </dgm:pt>
  </dgm:ptLst>
  <dgm:cxnLst>
    <dgm:cxn modelId="{35750627-F7A7-694A-A419-484D3DFA829B}" srcId="{31B2168F-3704-AC45-92D6-9E305B2FBA27}" destId="{EF3244E6-2F32-8240-A39F-D809570E655D}" srcOrd="5" destOrd="0" parTransId="{4504CD6A-DB9E-E04C-95BA-21D9BBB2ABE3}" sibTransId="{15CEBDC2-A129-D74A-A380-9182D86AA712}"/>
    <dgm:cxn modelId="{D31E6A2A-9085-FF48-B672-756E1637EA34}" type="presOf" srcId="{7AA5531D-7AD6-D449-AE83-A38240E06A85}" destId="{C64C4269-F564-B541-A17C-185A5AAFF547}" srcOrd="0" destOrd="0" presId="urn:microsoft.com/office/officeart/2005/8/layout/chevron1"/>
    <dgm:cxn modelId="{1EE4483E-0862-0D41-9EB5-5E66653A5017}" srcId="{31B2168F-3704-AC45-92D6-9E305B2FBA27}" destId="{C2C5E651-37D0-B34D-836F-56D3E95C3AFC}" srcOrd="4" destOrd="0" parTransId="{F459DF93-FFC2-FA42-8EA1-238EE4151A9F}" sibTransId="{4A3AADEA-3E08-724A-A0F0-8FB9849894DF}"/>
    <dgm:cxn modelId="{3E4B7951-E854-B84E-9B65-5E8F8E13A4E3}" type="presOf" srcId="{B05E3BCC-9E6A-FA41-B410-7B4059101BEF}" destId="{C6D6F3CE-32E7-5F4A-8464-868603B7A9FE}" srcOrd="0" destOrd="0" presId="urn:microsoft.com/office/officeart/2005/8/layout/chevron1"/>
    <dgm:cxn modelId="{43913B5A-B856-3C4F-8CF4-D37C2A7E1CC5}" type="presOf" srcId="{B14D524A-A31F-AA4A-AB6C-9E6E7129CA5D}" destId="{C2079CE8-921C-8D40-B33F-66EB511D2111}" srcOrd="0" destOrd="0" presId="urn:microsoft.com/office/officeart/2005/8/layout/chevron1"/>
    <dgm:cxn modelId="{8BF8475B-571B-764E-9ABA-C61F07731B2C}" srcId="{31B2168F-3704-AC45-92D6-9E305B2FBA27}" destId="{B14D524A-A31F-AA4A-AB6C-9E6E7129CA5D}" srcOrd="0" destOrd="0" parTransId="{32F9C719-8A16-2241-9A89-47F955FB4421}" sibTransId="{C0E39EEC-83CC-2C47-8F05-C0E81F607848}"/>
    <dgm:cxn modelId="{3B5FD563-5CFC-A448-AAE0-66AF0DF31C21}" type="presOf" srcId="{C2C5E651-37D0-B34D-836F-56D3E95C3AFC}" destId="{64E3DBBF-D883-704E-9603-BBD94A26F73F}" srcOrd="0" destOrd="0" presId="urn:microsoft.com/office/officeart/2005/8/layout/chevron1"/>
    <dgm:cxn modelId="{1A0F4D90-5AC6-0842-81FE-18ED90C76CED}" type="presOf" srcId="{EF3244E6-2F32-8240-A39F-D809570E655D}" destId="{EB42256D-F8C5-594E-BE2D-358314457802}" srcOrd="0" destOrd="0" presId="urn:microsoft.com/office/officeart/2005/8/layout/chevron1"/>
    <dgm:cxn modelId="{FFD86C9A-3FA2-DB4B-B396-EA96C30DB16E}" srcId="{31B2168F-3704-AC45-92D6-9E305B2FBA27}" destId="{DEAD4BD1-AC9C-BF48-89CA-135FD8710C26}" srcOrd="3" destOrd="0" parTransId="{A0140FDF-E873-6E45-BFD2-BD4FA93994EC}" sibTransId="{908EA50C-C4B6-5042-9CB5-0E693109DAF0}"/>
    <dgm:cxn modelId="{5BE0B2C1-714F-DA4E-90A9-7264E4F0C6B6}" type="presOf" srcId="{31B2168F-3704-AC45-92D6-9E305B2FBA27}" destId="{02970427-8EE0-844C-B1FF-0242C0A84215}" srcOrd="0" destOrd="0" presId="urn:microsoft.com/office/officeart/2005/8/layout/chevron1"/>
    <dgm:cxn modelId="{9722EEC7-9ECB-C04A-8F5B-1BE42417C125}" srcId="{31B2168F-3704-AC45-92D6-9E305B2FBA27}" destId="{7AA5531D-7AD6-D449-AE83-A38240E06A85}" srcOrd="1" destOrd="0" parTransId="{071AB50A-ADF4-F04C-B7C9-7DBF48B1AC73}" sibTransId="{A248D437-F9F8-1D41-B6F0-EB0F52465700}"/>
    <dgm:cxn modelId="{CFDEF7E1-E401-0642-897E-7C8CB87A5742}" type="presOf" srcId="{DEAD4BD1-AC9C-BF48-89CA-135FD8710C26}" destId="{CE92AD73-8127-4F46-9829-0D1DD224E7A7}" srcOrd="0" destOrd="0" presId="urn:microsoft.com/office/officeart/2005/8/layout/chevron1"/>
    <dgm:cxn modelId="{2F78F6E9-24F4-354F-B48E-6A608AC0BA5D}" srcId="{31B2168F-3704-AC45-92D6-9E305B2FBA27}" destId="{B05E3BCC-9E6A-FA41-B410-7B4059101BEF}" srcOrd="2" destOrd="0" parTransId="{DEAA99B2-0DC4-574F-A24F-049C11CDC79C}" sibTransId="{EDD6BAC0-FE7D-8B4C-B63B-A698E17470C2}"/>
    <dgm:cxn modelId="{B5802006-AC0A-A946-AB46-6CA8F92126E5}" type="presParOf" srcId="{02970427-8EE0-844C-B1FF-0242C0A84215}" destId="{C2079CE8-921C-8D40-B33F-66EB511D2111}" srcOrd="0" destOrd="0" presId="urn:microsoft.com/office/officeart/2005/8/layout/chevron1"/>
    <dgm:cxn modelId="{CA717302-840B-9547-9A2F-91A1AD60DA74}" type="presParOf" srcId="{02970427-8EE0-844C-B1FF-0242C0A84215}" destId="{352F2CE7-71C6-6D46-B081-1EA32B99E1DD}" srcOrd="1" destOrd="0" presId="urn:microsoft.com/office/officeart/2005/8/layout/chevron1"/>
    <dgm:cxn modelId="{9018D75C-CCE0-DA4C-AB77-F03E7F374833}" type="presParOf" srcId="{02970427-8EE0-844C-B1FF-0242C0A84215}" destId="{C64C4269-F564-B541-A17C-185A5AAFF547}" srcOrd="2" destOrd="0" presId="urn:microsoft.com/office/officeart/2005/8/layout/chevron1"/>
    <dgm:cxn modelId="{D1BEBDFD-B70A-9D45-84CF-1B0EF0A3FD32}" type="presParOf" srcId="{02970427-8EE0-844C-B1FF-0242C0A84215}" destId="{172BA7D2-037E-FB41-A51E-AC992F872FBE}" srcOrd="3" destOrd="0" presId="urn:microsoft.com/office/officeart/2005/8/layout/chevron1"/>
    <dgm:cxn modelId="{716C8107-F5D1-DE46-AEC5-76527A191028}" type="presParOf" srcId="{02970427-8EE0-844C-B1FF-0242C0A84215}" destId="{C6D6F3CE-32E7-5F4A-8464-868603B7A9FE}" srcOrd="4" destOrd="0" presId="urn:microsoft.com/office/officeart/2005/8/layout/chevron1"/>
    <dgm:cxn modelId="{52E00406-B59F-B741-9FDF-98E4AB837BDE}" type="presParOf" srcId="{02970427-8EE0-844C-B1FF-0242C0A84215}" destId="{4179CC5D-7C1F-6C44-ACD4-823CD1C4B20A}" srcOrd="5" destOrd="0" presId="urn:microsoft.com/office/officeart/2005/8/layout/chevron1"/>
    <dgm:cxn modelId="{D3165E43-1B96-B44C-881C-D724C8104D14}" type="presParOf" srcId="{02970427-8EE0-844C-B1FF-0242C0A84215}" destId="{CE92AD73-8127-4F46-9829-0D1DD224E7A7}" srcOrd="6" destOrd="0" presId="urn:microsoft.com/office/officeart/2005/8/layout/chevron1"/>
    <dgm:cxn modelId="{950B2A01-FCF2-6942-91C7-7134E668C589}" type="presParOf" srcId="{02970427-8EE0-844C-B1FF-0242C0A84215}" destId="{3F0E5155-D079-2F46-928E-0C424A63C40B}" srcOrd="7" destOrd="0" presId="urn:microsoft.com/office/officeart/2005/8/layout/chevron1"/>
    <dgm:cxn modelId="{F64FCA83-A369-BA4E-BA8D-FDDC05D64662}" type="presParOf" srcId="{02970427-8EE0-844C-B1FF-0242C0A84215}" destId="{64E3DBBF-D883-704E-9603-BBD94A26F73F}" srcOrd="8" destOrd="0" presId="urn:microsoft.com/office/officeart/2005/8/layout/chevron1"/>
    <dgm:cxn modelId="{449478F2-DE87-D74E-B702-1AAC4B022727}" type="presParOf" srcId="{02970427-8EE0-844C-B1FF-0242C0A84215}" destId="{967DADFD-89CA-CB44-A215-29DF0DAED566}" srcOrd="9" destOrd="0" presId="urn:microsoft.com/office/officeart/2005/8/layout/chevron1"/>
    <dgm:cxn modelId="{2348BE6D-CD2F-A14E-A763-E3B1C7D8297C}" type="presParOf" srcId="{02970427-8EE0-844C-B1FF-0242C0A84215}" destId="{EB42256D-F8C5-594E-BE2D-358314457802}"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B2168F-3704-AC45-92D6-9E305B2FBA27}" type="doc">
      <dgm:prSet loTypeId="urn:microsoft.com/office/officeart/2005/8/layout/chevron1" loCatId="" qsTypeId="urn:microsoft.com/office/officeart/2005/8/quickstyle/simple1" qsCatId="simple" csTypeId="urn:microsoft.com/office/officeart/2005/8/colors/accent1_2" csCatId="accent1" phldr="1"/>
      <dgm:spPr/>
    </dgm:pt>
    <dgm:pt modelId="{7AA5531D-7AD6-D449-AE83-A38240E06A85}">
      <dgm:prSet phldrT="[Text]"/>
      <dgm:spPr/>
      <dgm:t>
        <a:bodyPr/>
        <a:lstStyle/>
        <a:p>
          <a:r>
            <a:rPr lang="en-US" dirty="0"/>
            <a:t>Feature Extraction</a:t>
          </a:r>
        </a:p>
      </dgm:t>
    </dgm:pt>
    <dgm:pt modelId="{071AB50A-ADF4-F04C-B7C9-7DBF48B1AC73}" type="parTrans" cxnId="{9722EEC7-9ECB-C04A-8F5B-1BE42417C125}">
      <dgm:prSet/>
      <dgm:spPr/>
      <dgm:t>
        <a:bodyPr/>
        <a:lstStyle/>
        <a:p>
          <a:endParaRPr lang="en-US"/>
        </a:p>
      </dgm:t>
    </dgm:pt>
    <dgm:pt modelId="{A248D437-F9F8-1D41-B6F0-EB0F52465700}" type="sibTrans" cxnId="{9722EEC7-9ECB-C04A-8F5B-1BE42417C125}">
      <dgm:prSet/>
      <dgm:spPr/>
      <dgm:t>
        <a:bodyPr/>
        <a:lstStyle/>
        <a:p>
          <a:endParaRPr lang="en-US"/>
        </a:p>
      </dgm:t>
    </dgm:pt>
    <dgm:pt modelId="{B05E3BCC-9E6A-FA41-B410-7B4059101BEF}">
      <dgm:prSet phldrT="[Text]"/>
      <dgm:spPr/>
      <dgm:t>
        <a:bodyPr/>
        <a:lstStyle/>
        <a:p>
          <a:r>
            <a:rPr lang="en-US" dirty="0"/>
            <a:t>Classification</a:t>
          </a:r>
        </a:p>
      </dgm:t>
    </dgm:pt>
    <dgm:pt modelId="{DEAA99B2-0DC4-574F-A24F-049C11CDC79C}" type="parTrans" cxnId="{2F78F6E9-24F4-354F-B48E-6A608AC0BA5D}">
      <dgm:prSet/>
      <dgm:spPr/>
      <dgm:t>
        <a:bodyPr/>
        <a:lstStyle/>
        <a:p>
          <a:endParaRPr lang="en-US"/>
        </a:p>
      </dgm:t>
    </dgm:pt>
    <dgm:pt modelId="{EDD6BAC0-FE7D-8B4C-B63B-A698E17470C2}" type="sibTrans" cxnId="{2F78F6E9-24F4-354F-B48E-6A608AC0BA5D}">
      <dgm:prSet/>
      <dgm:spPr/>
      <dgm:t>
        <a:bodyPr/>
        <a:lstStyle/>
        <a:p>
          <a:endParaRPr lang="en-US"/>
        </a:p>
      </dgm:t>
    </dgm:pt>
    <dgm:pt modelId="{DEAD4BD1-AC9C-BF48-89CA-135FD8710C26}">
      <dgm:prSet phldrT="[Text]"/>
      <dgm:spPr/>
      <dgm:t>
        <a:bodyPr/>
        <a:lstStyle/>
        <a:p>
          <a:r>
            <a:rPr lang="en-US" dirty="0"/>
            <a:t>Prediction</a:t>
          </a:r>
        </a:p>
      </dgm:t>
    </dgm:pt>
    <dgm:pt modelId="{A0140FDF-E873-6E45-BFD2-BD4FA93994EC}" type="parTrans" cxnId="{FFD86C9A-3FA2-DB4B-B396-EA96C30DB16E}">
      <dgm:prSet/>
      <dgm:spPr/>
      <dgm:t>
        <a:bodyPr/>
        <a:lstStyle/>
        <a:p>
          <a:endParaRPr lang="en-US"/>
        </a:p>
      </dgm:t>
    </dgm:pt>
    <dgm:pt modelId="{908EA50C-C4B6-5042-9CB5-0E693109DAF0}" type="sibTrans" cxnId="{FFD86C9A-3FA2-DB4B-B396-EA96C30DB16E}">
      <dgm:prSet/>
      <dgm:spPr/>
      <dgm:t>
        <a:bodyPr/>
        <a:lstStyle/>
        <a:p>
          <a:endParaRPr lang="en-US"/>
        </a:p>
      </dgm:t>
    </dgm:pt>
    <dgm:pt modelId="{C2C5E651-37D0-B34D-836F-56D3E95C3AFC}">
      <dgm:prSet phldrT="[Text]"/>
      <dgm:spPr/>
      <dgm:t>
        <a:bodyPr/>
        <a:lstStyle/>
        <a:p>
          <a:r>
            <a:rPr lang="en-US" dirty="0"/>
            <a:t>Model</a:t>
          </a:r>
        </a:p>
      </dgm:t>
    </dgm:pt>
    <dgm:pt modelId="{F459DF93-FFC2-FA42-8EA1-238EE4151A9F}" type="parTrans" cxnId="{1EE4483E-0862-0D41-9EB5-5E66653A5017}">
      <dgm:prSet/>
      <dgm:spPr/>
      <dgm:t>
        <a:bodyPr/>
        <a:lstStyle/>
        <a:p>
          <a:endParaRPr lang="en-US"/>
        </a:p>
      </dgm:t>
    </dgm:pt>
    <dgm:pt modelId="{4A3AADEA-3E08-724A-A0F0-8FB9849894DF}" type="sibTrans" cxnId="{1EE4483E-0862-0D41-9EB5-5E66653A5017}">
      <dgm:prSet/>
      <dgm:spPr/>
      <dgm:t>
        <a:bodyPr/>
        <a:lstStyle/>
        <a:p>
          <a:endParaRPr lang="en-US"/>
        </a:p>
      </dgm:t>
    </dgm:pt>
    <dgm:pt modelId="{EF3244E6-2F32-8240-A39F-D809570E655D}">
      <dgm:prSet phldrT="[Text]"/>
      <dgm:spPr/>
      <dgm:t>
        <a:bodyPr/>
        <a:lstStyle/>
        <a:p>
          <a:r>
            <a:rPr lang="en-US" dirty="0"/>
            <a:t>Reinforcement Learning</a:t>
          </a:r>
        </a:p>
      </dgm:t>
    </dgm:pt>
    <dgm:pt modelId="{4504CD6A-DB9E-E04C-95BA-21D9BBB2ABE3}" type="parTrans" cxnId="{35750627-F7A7-694A-A419-484D3DFA829B}">
      <dgm:prSet/>
      <dgm:spPr/>
      <dgm:t>
        <a:bodyPr/>
        <a:lstStyle/>
        <a:p>
          <a:endParaRPr lang="en-US"/>
        </a:p>
      </dgm:t>
    </dgm:pt>
    <dgm:pt modelId="{15CEBDC2-A129-D74A-A380-9182D86AA712}" type="sibTrans" cxnId="{35750627-F7A7-694A-A419-484D3DFA829B}">
      <dgm:prSet/>
      <dgm:spPr/>
      <dgm:t>
        <a:bodyPr/>
        <a:lstStyle/>
        <a:p>
          <a:endParaRPr lang="en-US"/>
        </a:p>
      </dgm:t>
    </dgm:pt>
    <dgm:pt modelId="{B14D524A-A31F-AA4A-AB6C-9E6E7129CA5D}">
      <dgm:prSet phldrT="[Text]"/>
      <dgm:spPr/>
      <dgm:t>
        <a:bodyPr/>
        <a:lstStyle/>
        <a:p>
          <a:r>
            <a:rPr lang="en-US" dirty="0"/>
            <a:t>Data Pre-Processing</a:t>
          </a:r>
        </a:p>
      </dgm:t>
    </dgm:pt>
    <dgm:pt modelId="{32F9C719-8A16-2241-9A89-47F955FB4421}" type="parTrans" cxnId="{8BF8475B-571B-764E-9ABA-C61F07731B2C}">
      <dgm:prSet/>
      <dgm:spPr/>
      <dgm:t>
        <a:bodyPr/>
        <a:lstStyle/>
        <a:p>
          <a:endParaRPr lang="en-US"/>
        </a:p>
      </dgm:t>
    </dgm:pt>
    <dgm:pt modelId="{C0E39EEC-83CC-2C47-8F05-C0E81F607848}" type="sibTrans" cxnId="{8BF8475B-571B-764E-9ABA-C61F07731B2C}">
      <dgm:prSet/>
      <dgm:spPr/>
      <dgm:t>
        <a:bodyPr/>
        <a:lstStyle/>
        <a:p>
          <a:endParaRPr lang="en-US"/>
        </a:p>
      </dgm:t>
    </dgm:pt>
    <dgm:pt modelId="{02970427-8EE0-844C-B1FF-0242C0A84215}" type="pres">
      <dgm:prSet presAssocID="{31B2168F-3704-AC45-92D6-9E305B2FBA27}" presName="Name0" presStyleCnt="0">
        <dgm:presLayoutVars>
          <dgm:dir/>
          <dgm:animLvl val="lvl"/>
          <dgm:resizeHandles val="exact"/>
        </dgm:presLayoutVars>
      </dgm:prSet>
      <dgm:spPr/>
    </dgm:pt>
    <dgm:pt modelId="{C2079CE8-921C-8D40-B33F-66EB511D2111}" type="pres">
      <dgm:prSet presAssocID="{B14D524A-A31F-AA4A-AB6C-9E6E7129CA5D}" presName="parTxOnly" presStyleLbl="node1" presStyleIdx="0" presStyleCnt="6">
        <dgm:presLayoutVars>
          <dgm:chMax val="0"/>
          <dgm:chPref val="0"/>
          <dgm:bulletEnabled val="1"/>
        </dgm:presLayoutVars>
      </dgm:prSet>
      <dgm:spPr/>
    </dgm:pt>
    <dgm:pt modelId="{352F2CE7-71C6-6D46-B081-1EA32B99E1DD}" type="pres">
      <dgm:prSet presAssocID="{C0E39EEC-83CC-2C47-8F05-C0E81F607848}" presName="parTxOnlySpace" presStyleCnt="0"/>
      <dgm:spPr/>
    </dgm:pt>
    <dgm:pt modelId="{C64C4269-F564-B541-A17C-185A5AAFF547}" type="pres">
      <dgm:prSet presAssocID="{7AA5531D-7AD6-D449-AE83-A38240E06A85}" presName="parTxOnly" presStyleLbl="node1" presStyleIdx="1" presStyleCnt="6">
        <dgm:presLayoutVars>
          <dgm:chMax val="0"/>
          <dgm:chPref val="0"/>
          <dgm:bulletEnabled val="1"/>
        </dgm:presLayoutVars>
      </dgm:prSet>
      <dgm:spPr/>
    </dgm:pt>
    <dgm:pt modelId="{172BA7D2-037E-FB41-A51E-AC992F872FBE}" type="pres">
      <dgm:prSet presAssocID="{A248D437-F9F8-1D41-B6F0-EB0F52465700}" presName="parTxOnlySpace" presStyleCnt="0"/>
      <dgm:spPr/>
    </dgm:pt>
    <dgm:pt modelId="{C6D6F3CE-32E7-5F4A-8464-868603B7A9FE}" type="pres">
      <dgm:prSet presAssocID="{B05E3BCC-9E6A-FA41-B410-7B4059101BEF}" presName="parTxOnly" presStyleLbl="node1" presStyleIdx="2" presStyleCnt="6">
        <dgm:presLayoutVars>
          <dgm:chMax val="0"/>
          <dgm:chPref val="0"/>
          <dgm:bulletEnabled val="1"/>
        </dgm:presLayoutVars>
      </dgm:prSet>
      <dgm:spPr/>
    </dgm:pt>
    <dgm:pt modelId="{4179CC5D-7C1F-6C44-ACD4-823CD1C4B20A}" type="pres">
      <dgm:prSet presAssocID="{EDD6BAC0-FE7D-8B4C-B63B-A698E17470C2}" presName="parTxOnlySpace" presStyleCnt="0"/>
      <dgm:spPr/>
    </dgm:pt>
    <dgm:pt modelId="{CE92AD73-8127-4F46-9829-0D1DD224E7A7}" type="pres">
      <dgm:prSet presAssocID="{DEAD4BD1-AC9C-BF48-89CA-135FD8710C26}" presName="parTxOnly" presStyleLbl="node1" presStyleIdx="3" presStyleCnt="6">
        <dgm:presLayoutVars>
          <dgm:chMax val="0"/>
          <dgm:chPref val="0"/>
          <dgm:bulletEnabled val="1"/>
        </dgm:presLayoutVars>
      </dgm:prSet>
      <dgm:spPr/>
    </dgm:pt>
    <dgm:pt modelId="{3F0E5155-D079-2F46-928E-0C424A63C40B}" type="pres">
      <dgm:prSet presAssocID="{908EA50C-C4B6-5042-9CB5-0E693109DAF0}" presName="parTxOnlySpace" presStyleCnt="0"/>
      <dgm:spPr/>
    </dgm:pt>
    <dgm:pt modelId="{64E3DBBF-D883-704E-9603-BBD94A26F73F}" type="pres">
      <dgm:prSet presAssocID="{C2C5E651-37D0-B34D-836F-56D3E95C3AFC}" presName="parTxOnly" presStyleLbl="node1" presStyleIdx="4" presStyleCnt="6">
        <dgm:presLayoutVars>
          <dgm:chMax val="0"/>
          <dgm:chPref val="0"/>
          <dgm:bulletEnabled val="1"/>
        </dgm:presLayoutVars>
      </dgm:prSet>
      <dgm:spPr/>
    </dgm:pt>
    <dgm:pt modelId="{967DADFD-89CA-CB44-A215-29DF0DAED566}" type="pres">
      <dgm:prSet presAssocID="{4A3AADEA-3E08-724A-A0F0-8FB9849894DF}" presName="parTxOnlySpace" presStyleCnt="0"/>
      <dgm:spPr/>
    </dgm:pt>
    <dgm:pt modelId="{EB42256D-F8C5-594E-BE2D-358314457802}" type="pres">
      <dgm:prSet presAssocID="{EF3244E6-2F32-8240-A39F-D809570E655D}" presName="parTxOnly" presStyleLbl="node1" presStyleIdx="5" presStyleCnt="6">
        <dgm:presLayoutVars>
          <dgm:chMax val="0"/>
          <dgm:chPref val="0"/>
          <dgm:bulletEnabled val="1"/>
        </dgm:presLayoutVars>
      </dgm:prSet>
      <dgm:spPr/>
    </dgm:pt>
  </dgm:ptLst>
  <dgm:cxnLst>
    <dgm:cxn modelId="{35750627-F7A7-694A-A419-484D3DFA829B}" srcId="{31B2168F-3704-AC45-92D6-9E305B2FBA27}" destId="{EF3244E6-2F32-8240-A39F-D809570E655D}" srcOrd="5" destOrd="0" parTransId="{4504CD6A-DB9E-E04C-95BA-21D9BBB2ABE3}" sibTransId="{15CEBDC2-A129-D74A-A380-9182D86AA712}"/>
    <dgm:cxn modelId="{D31E6A2A-9085-FF48-B672-756E1637EA34}" type="presOf" srcId="{7AA5531D-7AD6-D449-AE83-A38240E06A85}" destId="{C64C4269-F564-B541-A17C-185A5AAFF547}" srcOrd="0" destOrd="0" presId="urn:microsoft.com/office/officeart/2005/8/layout/chevron1"/>
    <dgm:cxn modelId="{1EE4483E-0862-0D41-9EB5-5E66653A5017}" srcId="{31B2168F-3704-AC45-92D6-9E305B2FBA27}" destId="{C2C5E651-37D0-B34D-836F-56D3E95C3AFC}" srcOrd="4" destOrd="0" parTransId="{F459DF93-FFC2-FA42-8EA1-238EE4151A9F}" sibTransId="{4A3AADEA-3E08-724A-A0F0-8FB9849894DF}"/>
    <dgm:cxn modelId="{3E4B7951-E854-B84E-9B65-5E8F8E13A4E3}" type="presOf" srcId="{B05E3BCC-9E6A-FA41-B410-7B4059101BEF}" destId="{C6D6F3CE-32E7-5F4A-8464-868603B7A9FE}" srcOrd="0" destOrd="0" presId="urn:microsoft.com/office/officeart/2005/8/layout/chevron1"/>
    <dgm:cxn modelId="{43913B5A-B856-3C4F-8CF4-D37C2A7E1CC5}" type="presOf" srcId="{B14D524A-A31F-AA4A-AB6C-9E6E7129CA5D}" destId="{C2079CE8-921C-8D40-B33F-66EB511D2111}" srcOrd="0" destOrd="0" presId="urn:microsoft.com/office/officeart/2005/8/layout/chevron1"/>
    <dgm:cxn modelId="{8BF8475B-571B-764E-9ABA-C61F07731B2C}" srcId="{31B2168F-3704-AC45-92D6-9E305B2FBA27}" destId="{B14D524A-A31F-AA4A-AB6C-9E6E7129CA5D}" srcOrd="0" destOrd="0" parTransId="{32F9C719-8A16-2241-9A89-47F955FB4421}" sibTransId="{C0E39EEC-83CC-2C47-8F05-C0E81F607848}"/>
    <dgm:cxn modelId="{3B5FD563-5CFC-A448-AAE0-66AF0DF31C21}" type="presOf" srcId="{C2C5E651-37D0-B34D-836F-56D3E95C3AFC}" destId="{64E3DBBF-D883-704E-9603-BBD94A26F73F}" srcOrd="0" destOrd="0" presId="urn:microsoft.com/office/officeart/2005/8/layout/chevron1"/>
    <dgm:cxn modelId="{1A0F4D90-5AC6-0842-81FE-18ED90C76CED}" type="presOf" srcId="{EF3244E6-2F32-8240-A39F-D809570E655D}" destId="{EB42256D-F8C5-594E-BE2D-358314457802}" srcOrd="0" destOrd="0" presId="urn:microsoft.com/office/officeart/2005/8/layout/chevron1"/>
    <dgm:cxn modelId="{FFD86C9A-3FA2-DB4B-B396-EA96C30DB16E}" srcId="{31B2168F-3704-AC45-92D6-9E305B2FBA27}" destId="{DEAD4BD1-AC9C-BF48-89CA-135FD8710C26}" srcOrd="3" destOrd="0" parTransId="{A0140FDF-E873-6E45-BFD2-BD4FA93994EC}" sibTransId="{908EA50C-C4B6-5042-9CB5-0E693109DAF0}"/>
    <dgm:cxn modelId="{5BE0B2C1-714F-DA4E-90A9-7264E4F0C6B6}" type="presOf" srcId="{31B2168F-3704-AC45-92D6-9E305B2FBA27}" destId="{02970427-8EE0-844C-B1FF-0242C0A84215}" srcOrd="0" destOrd="0" presId="urn:microsoft.com/office/officeart/2005/8/layout/chevron1"/>
    <dgm:cxn modelId="{9722EEC7-9ECB-C04A-8F5B-1BE42417C125}" srcId="{31B2168F-3704-AC45-92D6-9E305B2FBA27}" destId="{7AA5531D-7AD6-D449-AE83-A38240E06A85}" srcOrd="1" destOrd="0" parTransId="{071AB50A-ADF4-F04C-B7C9-7DBF48B1AC73}" sibTransId="{A248D437-F9F8-1D41-B6F0-EB0F52465700}"/>
    <dgm:cxn modelId="{CFDEF7E1-E401-0642-897E-7C8CB87A5742}" type="presOf" srcId="{DEAD4BD1-AC9C-BF48-89CA-135FD8710C26}" destId="{CE92AD73-8127-4F46-9829-0D1DD224E7A7}" srcOrd="0" destOrd="0" presId="urn:microsoft.com/office/officeart/2005/8/layout/chevron1"/>
    <dgm:cxn modelId="{2F78F6E9-24F4-354F-B48E-6A608AC0BA5D}" srcId="{31B2168F-3704-AC45-92D6-9E305B2FBA27}" destId="{B05E3BCC-9E6A-FA41-B410-7B4059101BEF}" srcOrd="2" destOrd="0" parTransId="{DEAA99B2-0DC4-574F-A24F-049C11CDC79C}" sibTransId="{EDD6BAC0-FE7D-8B4C-B63B-A698E17470C2}"/>
    <dgm:cxn modelId="{B5802006-AC0A-A946-AB46-6CA8F92126E5}" type="presParOf" srcId="{02970427-8EE0-844C-B1FF-0242C0A84215}" destId="{C2079CE8-921C-8D40-B33F-66EB511D2111}" srcOrd="0" destOrd="0" presId="urn:microsoft.com/office/officeart/2005/8/layout/chevron1"/>
    <dgm:cxn modelId="{CA717302-840B-9547-9A2F-91A1AD60DA74}" type="presParOf" srcId="{02970427-8EE0-844C-B1FF-0242C0A84215}" destId="{352F2CE7-71C6-6D46-B081-1EA32B99E1DD}" srcOrd="1" destOrd="0" presId="urn:microsoft.com/office/officeart/2005/8/layout/chevron1"/>
    <dgm:cxn modelId="{9018D75C-CCE0-DA4C-AB77-F03E7F374833}" type="presParOf" srcId="{02970427-8EE0-844C-B1FF-0242C0A84215}" destId="{C64C4269-F564-B541-A17C-185A5AAFF547}" srcOrd="2" destOrd="0" presId="urn:microsoft.com/office/officeart/2005/8/layout/chevron1"/>
    <dgm:cxn modelId="{D1BEBDFD-B70A-9D45-84CF-1B0EF0A3FD32}" type="presParOf" srcId="{02970427-8EE0-844C-B1FF-0242C0A84215}" destId="{172BA7D2-037E-FB41-A51E-AC992F872FBE}" srcOrd="3" destOrd="0" presId="urn:microsoft.com/office/officeart/2005/8/layout/chevron1"/>
    <dgm:cxn modelId="{716C8107-F5D1-DE46-AEC5-76527A191028}" type="presParOf" srcId="{02970427-8EE0-844C-B1FF-0242C0A84215}" destId="{C6D6F3CE-32E7-5F4A-8464-868603B7A9FE}" srcOrd="4" destOrd="0" presId="urn:microsoft.com/office/officeart/2005/8/layout/chevron1"/>
    <dgm:cxn modelId="{52E00406-B59F-B741-9FDF-98E4AB837BDE}" type="presParOf" srcId="{02970427-8EE0-844C-B1FF-0242C0A84215}" destId="{4179CC5D-7C1F-6C44-ACD4-823CD1C4B20A}" srcOrd="5" destOrd="0" presId="urn:microsoft.com/office/officeart/2005/8/layout/chevron1"/>
    <dgm:cxn modelId="{D3165E43-1B96-B44C-881C-D724C8104D14}" type="presParOf" srcId="{02970427-8EE0-844C-B1FF-0242C0A84215}" destId="{CE92AD73-8127-4F46-9829-0D1DD224E7A7}" srcOrd="6" destOrd="0" presId="urn:microsoft.com/office/officeart/2005/8/layout/chevron1"/>
    <dgm:cxn modelId="{950B2A01-FCF2-6942-91C7-7134E668C589}" type="presParOf" srcId="{02970427-8EE0-844C-B1FF-0242C0A84215}" destId="{3F0E5155-D079-2F46-928E-0C424A63C40B}" srcOrd="7" destOrd="0" presId="urn:microsoft.com/office/officeart/2005/8/layout/chevron1"/>
    <dgm:cxn modelId="{F64FCA83-A369-BA4E-BA8D-FDDC05D64662}" type="presParOf" srcId="{02970427-8EE0-844C-B1FF-0242C0A84215}" destId="{64E3DBBF-D883-704E-9603-BBD94A26F73F}" srcOrd="8" destOrd="0" presId="urn:microsoft.com/office/officeart/2005/8/layout/chevron1"/>
    <dgm:cxn modelId="{449478F2-DE87-D74E-B702-1AAC4B022727}" type="presParOf" srcId="{02970427-8EE0-844C-B1FF-0242C0A84215}" destId="{967DADFD-89CA-CB44-A215-29DF0DAED566}" srcOrd="9" destOrd="0" presId="urn:microsoft.com/office/officeart/2005/8/layout/chevron1"/>
    <dgm:cxn modelId="{2348BE6D-CD2F-A14E-A763-E3B1C7D8297C}" type="presParOf" srcId="{02970427-8EE0-844C-B1FF-0242C0A84215}" destId="{EB42256D-F8C5-594E-BE2D-358314457802}"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3BF9F-FD84-4767-8755-8106992AB981}">
      <dsp:nvSpPr>
        <dsp:cNvPr id="0" name=""/>
        <dsp:cNvSpPr/>
      </dsp:nvSpPr>
      <dsp:spPr>
        <a:xfrm>
          <a:off x="0" y="83703"/>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Smart personal assistants</a:t>
          </a:r>
        </a:p>
      </dsp:txBody>
      <dsp:txXfrm>
        <a:off x="0" y="83703"/>
        <a:ext cx="3571875" cy="2143125"/>
      </dsp:txXfrm>
    </dsp:sp>
    <dsp:sp modelId="{036DA844-1AEC-4094-951B-8A5459390157}">
      <dsp:nvSpPr>
        <dsp:cNvPr id="0" name=""/>
        <dsp:cNvSpPr/>
      </dsp:nvSpPr>
      <dsp:spPr>
        <a:xfrm>
          <a:off x="3929062" y="83703"/>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Self-driving cars</a:t>
          </a:r>
        </a:p>
      </dsp:txBody>
      <dsp:txXfrm>
        <a:off x="3929062" y="83703"/>
        <a:ext cx="3571875" cy="2143125"/>
      </dsp:txXfrm>
    </dsp:sp>
    <dsp:sp modelId="{E344E2FD-623C-4A23-9D5A-1F82BBB42F39}">
      <dsp:nvSpPr>
        <dsp:cNvPr id="0" name=""/>
        <dsp:cNvSpPr/>
      </dsp:nvSpPr>
      <dsp:spPr>
        <a:xfrm>
          <a:off x="7858125" y="83703"/>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144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Social media image recognition</a:t>
          </a:r>
        </a:p>
      </dsp:txBody>
      <dsp:txXfrm>
        <a:off x="7858125" y="83703"/>
        <a:ext cx="3571875" cy="2143125"/>
      </dsp:txXfrm>
    </dsp:sp>
    <dsp:sp modelId="{A7D7378B-3235-4D73-ABA6-B287724CF58C}">
      <dsp:nvSpPr>
        <dsp:cNvPr id="0" name=""/>
        <dsp:cNvSpPr/>
      </dsp:nvSpPr>
      <dsp:spPr>
        <a:xfrm>
          <a:off x="0" y="2584016"/>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Predictive stock trading</a:t>
          </a:r>
        </a:p>
      </dsp:txBody>
      <dsp:txXfrm>
        <a:off x="0" y="2584016"/>
        <a:ext cx="3571875" cy="2143125"/>
      </dsp:txXfrm>
    </dsp:sp>
    <dsp:sp modelId="{1D9F044F-3BED-4677-82E0-3199087D24AA}">
      <dsp:nvSpPr>
        <dsp:cNvPr id="0" name=""/>
        <dsp:cNvSpPr/>
      </dsp:nvSpPr>
      <dsp:spPr>
        <a:xfrm>
          <a:off x="3929062" y="2584016"/>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Chatbots</a:t>
          </a:r>
        </a:p>
      </dsp:txBody>
      <dsp:txXfrm>
        <a:off x="3929062" y="2584016"/>
        <a:ext cx="3571875" cy="2143125"/>
      </dsp:txXfrm>
    </dsp:sp>
    <dsp:sp modelId="{2520B289-6CF5-4391-A8D1-A944245DC367}">
      <dsp:nvSpPr>
        <dsp:cNvPr id="0" name=""/>
        <dsp:cNvSpPr/>
      </dsp:nvSpPr>
      <dsp:spPr>
        <a:xfrm>
          <a:off x="7858125" y="2584016"/>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144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Entertainment</a:t>
          </a:r>
        </a:p>
      </dsp:txBody>
      <dsp:txXfrm>
        <a:off x="7858125" y="2584016"/>
        <a:ext cx="3571875" cy="21431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79CE8-921C-8D40-B33F-66EB511D2111}">
      <dsp:nvSpPr>
        <dsp:cNvPr id="0" name=""/>
        <dsp:cNvSpPr/>
      </dsp:nvSpPr>
      <dsp:spPr>
        <a:xfrm>
          <a:off x="3953"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Data Pre-Processing</a:t>
          </a:r>
        </a:p>
      </dsp:txBody>
      <dsp:txXfrm>
        <a:off x="298075" y="2404628"/>
        <a:ext cx="882364" cy="588243"/>
      </dsp:txXfrm>
    </dsp:sp>
    <dsp:sp modelId="{C64C4269-F564-B541-A17C-185A5AAFF547}">
      <dsp:nvSpPr>
        <dsp:cNvPr id="0" name=""/>
        <dsp:cNvSpPr/>
      </dsp:nvSpPr>
      <dsp:spPr>
        <a:xfrm>
          <a:off x="1327500"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Feature Extraction</a:t>
          </a:r>
        </a:p>
      </dsp:txBody>
      <dsp:txXfrm>
        <a:off x="1621622" y="2404628"/>
        <a:ext cx="882364" cy="588243"/>
      </dsp:txXfrm>
    </dsp:sp>
    <dsp:sp modelId="{C6D6F3CE-32E7-5F4A-8464-868603B7A9FE}">
      <dsp:nvSpPr>
        <dsp:cNvPr id="0" name=""/>
        <dsp:cNvSpPr/>
      </dsp:nvSpPr>
      <dsp:spPr>
        <a:xfrm>
          <a:off x="2651047"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Classification</a:t>
          </a:r>
        </a:p>
      </dsp:txBody>
      <dsp:txXfrm>
        <a:off x="2945169" y="2404628"/>
        <a:ext cx="882364" cy="588243"/>
      </dsp:txXfrm>
    </dsp:sp>
    <dsp:sp modelId="{CE92AD73-8127-4F46-9829-0D1DD224E7A7}">
      <dsp:nvSpPr>
        <dsp:cNvPr id="0" name=""/>
        <dsp:cNvSpPr/>
      </dsp:nvSpPr>
      <dsp:spPr>
        <a:xfrm>
          <a:off x="3974594"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Prediction</a:t>
          </a:r>
        </a:p>
      </dsp:txBody>
      <dsp:txXfrm>
        <a:off x="4268716" y="2404628"/>
        <a:ext cx="882364" cy="588243"/>
      </dsp:txXfrm>
    </dsp:sp>
    <dsp:sp modelId="{64E3DBBF-D883-704E-9603-BBD94A26F73F}">
      <dsp:nvSpPr>
        <dsp:cNvPr id="0" name=""/>
        <dsp:cNvSpPr/>
      </dsp:nvSpPr>
      <dsp:spPr>
        <a:xfrm>
          <a:off x="5298141"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Model</a:t>
          </a:r>
        </a:p>
      </dsp:txBody>
      <dsp:txXfrm>
        <a:off x="5592263" y="2404628"/>
        <a:ext cx="882364" cy="588243"/>
      </dsp:txXfrm>
    </dsp:sp>
    <dsp:sp modelId="{EB42256D-F8C5-594E-BE2D-358314457802}">
      <dsp:nvSpPr>
        <dsp:cNvPr id="0" name=""/>
        <dsp:cNvSpPr/>
      </dsp:nvSpPr>
      <dsp:spPr>
        <a:xfrm>
          <a:off x="6621688"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Reinforcement Learning</a:t>
          </a:r>
        </a:p>
      </dsp:txBody>
      <dsp:txXfrm>
        <a:off x="6915810" y="2404628"/>
        <a:ext cx="882364" cy="5882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79CE8-921C-8D40-B33F-66EB511D2111}">
      <dsp:nvSpPr>
        <dsp:cNvPr id="0" name=""/>
        <dsp:cNvSpPr/>
      </dsp:nvSpPr>
      <dsp:spPr>
        <a:xfrm>
          <a:off x="4348"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Data Pre-Processing</a:t>
          </a:r>
        </a:p>
      </dsp:txBody>
      <dsp:txXfrm>
        <a:off x="327882" y="2375216"/>
        <a:ext cx="970601" cy="647067"/>
      </dsp:txXfrm>
    </dsp:sp>
    <dsp:sp modelId="{C64C4269-F564-B541-A17C-185A5AAFF547}">
      <dsp:nvSpPr>
        <dsp:cNvPr id="0" name=""/>
        <dsp:cNvSpPr/>
      </dsp:nvSpPr>
      <dsp:spPr>
        <a:xfrm>
          <a:off x="1460250"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Feature Extraction</a:t>
          </a:r>
        </a:p>
      </dsp:txBody>
      <dsp:txXfrm>
        <a:off x="1783784" y="2375216"/>
        <a:ext cx="970601" cy="647067"/>
      </dsp:txXfrm>
    </dsp:sp>
    <dsp:sp modelId="{C6D6F3CE-32E7-5F4A-8464-868603B7A9FE}">
      <dsp:nvSpPr>
        <dsp:cNvPr id="0" name=""/>
        <dsp:cNvSpPr/>
      </dsp:nvSpPr>
      <dsp:spPr>
        <a:xfrm>
          <a:off x="2916152"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Classification</a:t>
          </a:r>
        </a:p>
      </dsp:txBody>
      <dsp:txXfrm>
        <a:off x="3239686" y="2375216"/>
        <a:ext cx="970601" cy="647067"/>
      </dsp:txXfrm>
    </dsp:sp>
    <dsp:sp modelId="{CE92AD73-8127-4F46-9829-0D1DD224E7A7}">
      <dsp:nvSpPr>
        <dsp:cNvPr id="0" name=""/>
        <dsp:cNvSpPr/>
      </dsp:nvSpPr>
      <dsp:spPr>
        <a:xfrm>
          <a:off x="4372054"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Prediction</a:t>
          </a:r>
        </a:p>
      </dsp:txBody>
      <dsp:txXfrm>
        <a:off x="4695588" y="2375216"/>
        <a:ext cx="970601" cy="647067"/>
      </dsp:txXfrm>
    </dsp:sp>
    <dsp:sp modelId="{64E3DBBF-D883-704E-9603-BBD94A26F73F}">
      <dsp:nvSpPr>
        <dsp:cNvPr id="0" name=""/>
        <dsp:cNvSpPr/>
      </dsp:nvSpPr>
      <dsp:spPr>
        <a:xfrm>
          <a:off x="5827955"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a:t>
          </a:r>
        </a:p>
      </dsp:txBody>
      <dsp:txXfrm>
        <a:off x="6151489" y="2375216"/>
        <a:ext cx="970601" cy="647067"/>
      </dsp:txXfrm>
    </dsp:sp>
    <dsp:sp modelId="{EB42256D-F8C5-594E-BE2D-358314457802}">
      <dsp:nvSpPr>
        <dsp:cNvPr id="0" name=""/>
        <dsp:cNvSpPr/>
      </dsp:nvSpPr>
      <dsp:spPr>
        <a:xfrm>
          <a:off x="7283857"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Reinforcement Learning</a:t>
          </a:r>
        </a:p>
      </dsp:txBody>
      <dsp:txXfrm>
        <a:off x="7607391" y="2375216"/>
        <a:ext cx="970601" cy="64706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11/19/19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8BADB7-1FBB-B74E-B90C-DA1567BD042E}"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88698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a:t>
            </a:r>
          </a:p>
          <a:p>
            <a:r>
              <a:rPr lang="en-US" dirty="0"/>
              <a:t>Azure Machine Learning</a:t>
            </a:r>
          </a:p>
          <a:p>
            <a:r>
              <a:rPr lang="en-US" dirty="0"/>
              <a:t>AWS Machine Learning</a:t>
            </a:r>
          </a:p>
          <a:p>
            <a:r>
              <a:rPr lang="en-US" dirty="0"/>
              <a:t>SAP Leonardo</a:t>
            </a:r>
          </a:p>
          <a:p>
            <a:r>
              <a:rPr lang="en-US" dirty="0"/>
              <a:t>Google Cloud Machine Learning Engine / </a:t>
            </a:r>
            <a:r>
              <a:rPr lang="en-US" dirty="0" err="1"/>
              <a:t>Tensorflow</a:t>
            </a:r>
            <a:endParaRPr lang="en-US" dirty="0"/>
          </a:p>
          <a:p>
            <a:r>
              <a:rPr lang="en-US" dirty="0" err="1"/>
              <a:t>BigML</a:t>
            </a:r>
            <a:endParaRPr lang="en-US" dirty="0"/>
          </a:p>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18</a:t>
            </a:fld>
            <a:endParaRPr lang="en-US"/>
          </a:p>
        </p:txBody>
      </p:sp>
    </p:spTree>
    <p:extLst>
      <p:ext uri="{BB962C8B-B14F-4D97-AF65-F5344CB8AC3E}">
        <p14:creationId xmlns:p14="http://schemas.microsoft.com/office/powerpoint/2010/main" val="895852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Vision</a:t>
            </a:r>
          </a:p>
          <a:p>
            <a:r>
              <a:rPr lang="en-US" dirty="0"/>
              <a:t>Speech</a:t>
            </a:r>
          </a:p>
          <a:p>
            <a:r>
              <a:rPr lang="en-US" dirty="0"/>
              <a:t>Text Analysis</a:t>
            </a:r>
          </a:p>
          <a:p>
            <a:r>
              <a:rPr lang="en-US" dirty="0"/>
              <a:t>Face</a:t>
            </a:r>
          </a:p>
          <a:p>
            <a:r>
              <a:rPr lang="en-US" dirty="0"/>
              <a:t>Translate Text</a:t>
            </a:r>
          </a:p>
          <a:p>
            <a:r>
              <a:rPr lang="en-US" dirty="0"/>
              <a:t>Custom Vision</a:t>
            </a:r>
          </a:p>
          <a:p>
            <a:r>
              <a:rPr lang="en-US" dirty="0"/>
              <a:t>Content Moderator</a:t>
            </a:r>
          </a:p>
          <a:p>
            <a:r>
              <a:rPr lang="en-US" dirty="0"/>
              <a:t>Speaker Recognition</a:t>
            </a:r>
          </a:p>
          <a:p>
            <a:r>
              <a:rPr lang="en-US" dirty="0"/>
              <a:t>Ink recognizer</a:t>
            </a:r>
          </a:p>
          <a:p>
            <a:r>
              <a:rPr lang="en-US" dirty="0"/>
              <a:t>Speech</a:t>
            </a:r>
          </a:p>
          <a:p>
            <a:r>
              <a:rPr lang="en-US" dirty="0" err="1"/>
              <a:t>QnA</a:t>
            </a:r>
            <a:r>
              <a:rPr lang="en-US" dirty="0"/>
              <a:t> Maker</a:t>
            </a:r>
          </a:p>
          <a:p>
            <a:r>
              <a:rPr lang="en-US" dirty="0"/>
              <a:t>Anomaly Detector</a:t>
            </a:r>
          </a:p>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1583863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Entity – a list of replaceable elements that tell you something about what is being asked for</a:t>
            </a:r>
          </a:p>
          <a:p>
            <a:r>
              <a:rPr lang="en-US" dirty="0"/>
              <a:t>Intent – the type of interaction the user wants I want a new project</a:t>
            </a:r>
          </a:p>
          <a:p>
            <a:r>
              <a:rPr lang="en-US" dirty="0"/>
              <a:t>App – A collection of entities, intents and other items used to create a domain specific model </a:t>
            </a:r>
          </a:p>
          <a:p>
            <a:r>
              <a:rPr lang="en-US" dirty="0"/>
              <a:t>Training – the process of ensuring that the understanding of the conversation is what you expect</a:t>
            </a:r>
          </a:p>
          <a:p>
            <a:r>
              <a:rPr lang="en-US" dirty="0"/>
              <a:t>Utterance – input from the user that the app will interpret</a:t>
            </a:r>
          </a:p>
          <a:p>
            <a:r>
              <a:rPr lang="en-US" dirty="0"/>
              <a:t>Roles – How an entity is being used in an utterance. For example is a city a start location or destination?</a:t>
            </a:r>
          </a:p>
        </p:txBody>
      </p:sp>
      <p:sp>
        <p:nvSpPr>
          <p:cNvPr id="4" name="Slide Number Placeholder 3"/>
          <p:cNvSpPr>
            <a:spLocks noGrp="1"/>
          </p:cNvSpPr>
          <p:nvPr>
            <p:ph type="sldNum" sz="quarter" idx="5"/>
          </p:nvPr>
        </p:nvSpPr>
        <p:spPr/>
        <p:txBody>
          <a:bodyPr/>
          <a:lstStyle/>
          <a:p>
            <a:fld id="{1DE6E06E-C5D6-4D49-8304-2B5CFE9CBE96}" type="slidenum">
              <a:rPr lang="en-US" smtClean="0"/>
              <a:t>29</a:t>
            </a:fld>
            <a:endParaRPr lang="en-US"/>
          </a:p>
        </p:txBody>
      </p:sp>
    </p:spTree>
    <p:extLst>
      <p:ext uri="{BB962C8B-B14F-4D97-AF65-F5344CB8AC3E}">
        <p14:creationId xmlns:p14="http://schemas.microsoft.com/office/powerpoint/2010/main" val="344064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E6E06E-C5D6-4D49-8304-2B5CFE9CBE96}" type="slidenum">
              <a:rPr lang="en-US" smtClean="0"/>
              <a:t>34</a:t>
            </a:fld>
            <a:endParaRPr lang="en-US"/>
          </a:p>
        </p:txBody>
      </p:sp>
    </p:spTree>
    <p:extLst>
      <p:ext uri="{BB962C8B-B14F-4D97-AF65-F5344CB8AC3E}">
        <p14:creationId xmlns:p14="http://schemas.microsoft.com/office/powerpoint/2010/main" val="575151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Dataset – datasets that can be imported and used in our work</a:t>
            </a:r>
          </a:p>
          <a:p>
            <a:r>
              <a:rPr lang="en-US" sz="2000" dirty="0"/>
              <a:t>Experiment – A setup of how to apply functions to the data to create a model</a:t>
            </a:r>
          </a:p>
          <a:p>
            <a:r>
              <a:rPr lang="en-US" sz="2000" dirty="0"/>
              <a:t>Pipeline - </a:t>
            </a:r>
            <a:r>
              <a:rPr lang="en-US" sz="1200" b="0" i="0" kern="1200" dirty="0">
                <a:solidFill>
                  <a:schemeClr val="tx1"/>
                </a:solidFill>
                <a:effectLst/>
                <a:latin typeface="+mn-lt"/>
                <a:ea typeface="+mn-ea"/>
                <a:cs typeface="+mn-cs"/>
              </a:rPr>
              <a:t>an independently executable workflow of a complete machine learning task - Like a history of runs with results</a:t>
            </a:r>
          </a:p>
          <a:p>
            <a:r>
              <a:rPr lang="en-US" sz="1200" b="0" i="0" kern="1200" dirty="0">
                <a:solidFill>
                  <a:schemeClr val="tx1"/>
                </a:solidFill>
                <a:effectLst/>
                <a:latin typeface="+mn-lt"/>
                <a:ea typeface="+mn-ea"/>
                <a:cs typeface="+mn-cs"/>
              </a:rPr>
              <a:t>Model - </a:t>
            </a:r>
            <a:endParaRPr lang="en-US" sz="2000" dirty="0"/>
          </a:p>
        </p:txBody>
      </p:sp>
      <p:sp>
        <p:nvSpPr>
          <p:cNvPr id="4" name="Slide Number Placeholder 3"/>
          <p:cNvSpPr>
            <a:spLocks noGrp="1"/>
          </p:cNvSpPr>
          <p:nvPr>
            <p:ph type="sldNum" sz="quarter" idx="5"/>
          </p:nvPr>
        </p:nvSpPr>
        <p:spPr/>
        <p:txBody>
          <a:bodyPr/>
          <a:lstStyle/>
          <a:p>
            <a:fld id="{4E8BADB7-1FBB-B74E-B90C-DA1567BD042E}" type="slidenum">
              <a:rPr lang="en-US" smtClean="0"/>
              <a:t>45</a:t>
            </a:fld>
            <a:endParaRPr lang="en-US"/>
          </a:p>
        </p:txBody>
      </p:sp>
    </p:spTree>
    <p:extLst>
      <p:ext uri="{BB962C8B-B14F-4D97-AF65-F5344CB8AC3E}">
        <p14:creationId xmlns:p14="http://schemas.microsoft.com/office/powerpoint/2010/main" val="330719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49</a:t>
            </a:fld>
            <a:endParaRPr lang="en-US"/>
          </a:p>
        </p:txBody>
      </p:sp>
    </p:spTree>
    <p:extLst>
      <p:ext uri="{BB962C8B-B14F-4D97-AF65-F5344CB8AC3E}">
        <p14:creationId xmlns:p14="http://schemas.microsoft.com/office/powerpoint/2010/main" val="2246143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2</a:t>
            </a:fld>
            <a:endParaRPr lang="en-US"/>
          </a:p>
        </p:txBody>
      </p:sp>
    </p:spTree>
    <p:extLst>
      <p:ext uri="{BB962C8B-B14F-4D97-AF65-F5344CB8AC3E}">
        <p14:creationId xmlns:p14="http://schemas.microsoft.com/office/powerpoint/2010/main" val="602211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3</a:t>
            </a:fld>
            <a:endParaRPr lang="en-US"/>
          </a:p>
        </p:txBody>
      </p:sp>
    </p:spTree>
    <p:extLst>
      <p:ext uri="{BB962C8B-B14F-4D97-AF65-F5344CB8AC3E}">
        <p14:creationId xmlns:p14="http://schemas.microsoft.com/office/powerpoint/2010/main" val="2983377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cs typeface="Calibri"/>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4</a:t>
            </a:fld>
            <a:endParaRPr lang="en-US"/>
          </a:p>
        </p:txBody>
      </p:sp>
    </p:spTree>
    <p:extLst>
      <p:ext uri="{BB962C8B-B14F-4D97-AF65-F5344CB8AC3E}">
        <p14:creationId xmlns:p14="http://schemas.microsoft.com/office/powerpoint/2010/main" val="3671001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4133596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 doing tasks that normally require human intelligence</a:t>
            </a:r>
          </a:p>
          <a:p>
            <a:r>
              <a:rPr lang="en-US" dirty="0"/>
              <a:t>Machine learning – subset of AI – comparing large sets of data to find patterns and make educated guesses based on those patterns</a:t>
            </a:r>
          </a:p>
          <a:p>
            <a:r>
              <a:rPr lang="en-US" dirty="0"/>
              <a:t>Bot – automate predefined tasks</a:t>
            </a:r>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6</a:t>
            </a:fld>
            <a:endParaRPr lang="en-US"/>
          </a:p>
        </p:txBody>
      </p:sp>
    </p:spTree>
    <p:extLst>
      <p:ext uri="{BB962C8B-B14F-4D97-AF65-F5344CB8AC3E}">
        <p14:creationId xmlns:p14="http://schemas.microsoft.com/office/powerpoint/2010/main" val="2866492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Extraction – Looking at raw data and pulling out items that may be used to recognize key features about that data that are relevant to understand it. With normal machine learning this is a manual process</a:t>
            </a:r>
          </a:p>
          <a:p>
            <a:r>
              <a:rPr lang="en-US" dirty="0"/>
              <a:t>Classification – This is where the magic happens. This is where a variety of statistical algorithms run and use the extracted features in different ways to attempt to answer questions about new and similar data that comes in.</a:t>
            </a:r>
          </a:p>
          <a:p>
            <a:r>
              <a:rPr lang="en-US" dirty="0"/>
              <a:t>Neural Networks – Networks that are designed to work like the human brain. The foundation of deep learning.</a:t>
            </a:r>
          </a:p>
          <a:p>
            <a:r>
              <a:rPr lang="en-US" dirty="0"/>
              <a:t>Reinforcement learning. – learning by trial and error the best ways to solve a problem</a:t>
            </a:r>
          </a:p>
          <a:p>
            <a:r>
              <a:rPr lang="en-US" dirty="0"/>
              <a:t>Model – is the product of feature extraction and classification. It can now be used to take newly input data and understand what it is based on the feature extraction and classification of data that has happened before. Reinforcement leaning can be used to improve the model over time.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8</a:t>
            </a:fld>
            <a:endParaRPr lang="en-US"/>
          </a:p>
        </p:txBody>
      </p:sp>
    </p:spTree>
    <p:extLst>
      <p:ext uri="{BB962C8B-B14F-4D97-AF65-F5344CB8AC3E}">
        <p14:creationId xmlns:p14="http://schemas.microsoft.com/office/powerpoint/2010/main" val="2207773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Coding still required but you are accessing an API versus writing the logic to solve the problem.  i.e.  passing it a data model and getting back an answer or prediction.</a:t>
            </a:r>
          </a:p>
          <a:p>
            <a:r>
              <a:rPr lang="en-US"/>
              <a:t>              Basic understanding of data and how it works.</a:t>
            </a:r>
            <a:endParaRPr lang="en-US">
              <a:cs typeface="Calibri"/>
            </a:endParaRPr>
          </a:p>
          <a:p>
            <a:r>
              <a:rPr lang="en-US"/>
              <a:t>              Basic math and stats skills</a:t>
            </a:r>
          </a:p>
          <a:p>
            <a:endParaRPr lang="en-US">
              <a:cs typeface="Calibri"/>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3286988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Tensorflow</a:t>
            </a:r>
            <a:r>
              <a:rPr lang="en-US" dirty="0"/>
              <a:t> – Backed by google, focuses on deep learning</a:t>
            </a:r>
          </a:p>
          <a:p>
            <a:r>
              <a:rPr lang="en-US" dirty="0" err="1"/>
              <a:t>Keras</a:t>
            </a:r>
            <a:r>
              <a:rPr lang="en-US" dirty="0"/>
              <a:t> – open source framework neural network API</a:t>
            </a:r>
          </a:p>
          <a:p>
            <a:r>
              <a:rPr lang="en-US" dirty="0" err="1"/>
              <a:t>SCIKit</a:t>
            </a:r>
            <a:r>
              <a:rPr lang="en-US" dirty="0"/>
              <a:t>-Learn – open source framework- started as a google summer of code project</a:t>
            </a:r>
          </a:p>
          <a:p>
            <a:r>
              <a:rPr lang="en-US" dirty="0"/>
              <a:t>Caffe - </a:t>
            </a:r>
            <a:r>
              <a:rPr lang="en-US" sz="1200" b="0" i="0" kern="1200" dirty="0">
                <a:solidFill>
                  <a:schemeClr val="tx1"/>
                </a:solidFill>
                <a:effectLst/>
                <a:latin typeface="+mn-lt"/>
                <a:ea typeface="+mn-ea"/>
                <a:cs typeface="+mn-cs"/>
              </a:rPr>
              <a:t>Berkeley AI Research project, now open source</a:t>
            </a:r>
          </a:p>
          <a:p>
            <a:r>
              <a:rPr lang="en-US" sz="1200" b="0" i="0" kern="1200" dirty="0">
                <a:solidFill>
                  <a:schemeClr val="tx1"/>
                </a:solidFill>
                <a:effectLst/>
                <a:latin typeface="+mn-lt"/>
                <a:ea typeface="+mn-ea"/>
                <a:cs typeface="+mn-cs"/>
              </a:rPr>
              <a:t>Caffe2 – backed by Facebook, derived from Caffe, </a:t>
            </a:r>
            <a:endParaRPr lang="en-US" dirty="0"/>
          </a:p>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17</a:t>
            </a:fld>
            <a:endParaRPr lang="en-US"/>
          </a:p>
        </p:txBody>
      </p:sp>
    </p:spTree>
    <p:extLst>
      <p:ext uri="{BB962C8B-B14F-4D97-AF65-F5344CB8AC3E}">
        <p14:creationId xmlns:p14="http://schemas.microsoft.com/office/powerpoint/2010/main" val="90786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FFE52E-3C23-214A-AFC7-5A0FDE3C5F37}"/>
              </a:ext>
            </a:extLst>
          </p:cNvPr>
          <p:cNvSpPr/>
          <p:nvPr userDrawn="1"/>
        </p:nvSpPr>
        <p:spPr>
          <a:xfrm>
            <a:off x="301083" y="5854390"/>
            <a:ext cx="3557239" cy="579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8B68497-26BB-1B43-8DC7-DC310B353FBA}"/>
              </a:ext>
            </a:extLst>
          </p:cNvPr>
          <p:cNvPicPr>
            <a:picLocks noChangeAspect="1"/>
          </p:cNvPicPr>
          <p:nvPr userDrawn="1"/>
        </p:nvPicPr>
        <p:blipFill>
          <a:blip r:embed="rId3"/>
          <a:stretch>
            <a:fillRect/>
          </a:stretch>
        </p:blipFill>
        <p:spPr>
          <a:xfrm>
            <a:off x="386499" y="6308043"/>
            <a:ext cx="3038288" cy="355914"/>
          </a:xfrm>
          <a:prstGeom prst="rect">
            <a:avLst/>
          </a:prstGeom>
        </p:spPr>
      </p:pic>
      <p:pic>
        <p:nvPicPr>
          <p:cNvPr id="11" name="Picture 10">
            <a:extLst>
              <a:ext uri="{FF2B5EF4-FFF2-40B4-BE49-F238E27FC236}">
                <a16:creationId xmlns:a16="http://schemas.microsoft.com/office/drawing/2014/main" id="{D96AF493-8553-F64D-9DD1-212BE76418A8}"/>
              </a:ext>
            </a:extLst>
          </p:cNvPr>
          <p:cNvPicPr>
            <a:picLocks noChangeAspect="1"/>
          </p:cNvPicPr>
          <p:nvPr userDrawn="1"/>
        </p:nvPicPr>
        <p:blipFill>
          <a:blip r:embed="rId4"/>
          <a:stretch>
            <a:fillRect/>
          </a:stretch>
        </p:blipFill>
        <p:spPr>
          <a:xfrm>
            <a:off x="126379" y="884355"/>
            <a:ext cx="2033239" cy="847183"/>
          </a:xfrm>
          <a:prstGeom prst="rect">
            <a:avLst/>
          </a:prstGeom>
        </p:spPr>
      </p:pic>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6499" y="254524"/>
            <a:ext cx="11425287" cy="540618"/>
          </a:xfrm>
        </p:spPr>
        <p:txBody>
          <a:bodyPr/>
          <a:lstStyle/>
          <a:p>
            <a:r>
              <a:rPr lang="en-US"/>
              <a:t>Click to edit Master title style</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a:solidFill>
                  <a:srgbClr val="56565A"/>
                </a:solidFill>
                <a:latin typeface="Franklin Gothic Medium Cond" charset="0"/>
                <a:ea typeface="Franklin Gothic Medium Cond" charset="0"/>
                <a:cs typeface="Franklin Gothic Medium Cond" charset="0"/>
              </a:rPr>
              <a:t>877.277.1044   </a:t>
            </a:r>
            <a:r>
              <a:rPr lang="en-US" sz="1200" b="1" i="0">
                <a:solidFill>
                  <a:srgbClr val="7DC242"/>
                </a:solidFill>
                <a:latin typeface="Arial Black" charset="0"/>
                <a:ea typeface="Arial Black" charset="0"/>
                <a:cs typeface="Arial Black" charset="0"/>
              </a:rPr>
              <a:t>/</a:t>
            </a:r>
            <a:r>
              <a:rPr lang="en-US" sz="1100" b="1">
                <a:solidFill>
                  <a:srgbClr val="56565A"/>
                </a:solidFill>
                <a:latin typeface="Franklin Gothic Medium Cond" charset="0"/>
                <a:ea typeface="Franklin Gothic Medium Cond" charset="0"/>
                <a:cs typeface="Franklin Gothic Medium Cond" charset="0"/>
              </a:rPr>
              <a:t>   </a:t>
            </a:r>
            <a:r>
              <a:rPr lang="en-US" sz="1100" b="1" err="1">
                <a:solidFill>
                  <a:srgbClr val="56565A"/>
                </a:solidFill>
                <a:latin typeface="Franklin Gothic Medium Cond" charset="0"/>
                <a:ea typeface="Franklin Gothic Medium Cond" charset="0"/>
                <a:cs typeface="Franklin Gothic Medium Cond" charset="0"/>
              </a:rPr>
              <a:t>magenic.com</a:t>
            </a:r>
            <a:r>
              <a:rPr lang="en-US" sz="1100" b="1">
                <a:solidFill>
                  <a:srgbClr val="56565A"/>
                </a:solidFill>
                <a:latin typeface="Franklin Gothic Medium Cond" charset="0"/>
                <a:ea typeface="Franklin Gothic Medium Cond" charset="0"/>
                <a:cs typeface="Franklin Gothic Medium Cond" charset="0"/>
              </a:rPr>
              <a:t>   </a:t>
            </a:r>
            <a:r>
              <a:rPr lang="en-US" sz="1200" b="1" i="0">
                <a:solidFill>
                  <a:srgbClr val="7DC242"/>
                </a:solidFill>
                <a:latin typeface="Arial Black" charset="0"/>
                <a:ea typeface="Arial Black" charset="0"/>
                <a:cs typeface="Arial Black" charset="0"/>
              </a:rPr>
              <a:t>//</a:t>
            </a:r>
            <a:endParaRPr lang="en-US" sz="1200" b="1" i="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11/19/19</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185214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848"/>
            <a:ext cx="10363200" cy="1470049"/>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1828800" y="3886647"/>
            <a:ext cx="8534400" cy="1752451"/>
          </a:xfrm>
          <a:prstGeom prst="rect">
            <a:avLst/>
          </a:prstGeom>
        </p:spPr>
        <p:txBody>
          <a:bodyPr vert="horz"/>
          <a:lstStyle>
            <a:lvl1pPr marL="0" indent="0" algn="ctr">
              <a:buNone/>
              <a:defRPr/>
            </a:lvl1pPr>
            <a:lvl2pPr marL="321457" indent="0" algn="ctr">
              <a:buNone/>
              <a:defRPr/>
            </a:lvl2pPr>
            <a:lvl3pPr marL="642915" indent="0" algn="ctr">
              <a:buNone/>
              <a:defRPr/>
            </a:lvl3pPr>
            <a:lvl4pPr marL="964372" indent="0" algn="ctr">
              <a:buNone/>
              <a:defRPr/>
            </a:lvl4pPr>
            <a:lvl5pPr marL="1285829" indent="0" algn="ctr">
              <a:buNone/>
              <a:defRPr/>
            </a:lvl5pPr>
            <a:lvl6pPr marL="1607287" indent="0" algn="ctr">
              <a:buNone/>
              <a:defRPr/>
            </a:lvl6pPr>
            <a:lvl7pPr marL="1928744" indent="0" algn="ctr">
              <a:buNone/>
              <a:defRPr/>
            </a:lvl7pPr>
            <a:lvl8pPr marL="2250201" indent="0" algn="ctr">
              <a:buNone/>
              <a:defRPr/>
            </a:lvl8pPr>
            <a:lvl9pPr marL="2571659" indent="0" algn="ctr">
              <a:buNone/>
              <a:defRPr/>
            </a:lvl9pPr>
          </a:lstStyle>
          <a:p>
            <a:r>
              <a:rPr lang="en-US"/>
              <a:t>Click to edit Master subtitle style</a:t>
            </a:r>
          </a:p>
        </p:txBody>
      </p:sp>
    </p:spTree>
    <p:extLst>
      <p:ext uri="{BB962C8B-B14F-4D97-AF65-F5344CB8AC3E}">
        <p14:creationId xmlns:p14="http://schemas.microsoft.com/office/powerpoint/2010/main" val="144606303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p>
        </p:txBody>
      </p:sp>
      <p:sp>
        <p:nvSpPr>
          <p:cNvPr id="5" name="Rectangle 4"/>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199" y="914401"/>
            <a:ext cx="5652247" cy="48076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p>
        </p:txBody>
      </p:sp>
      <p:sp>
        <p:nvSpPr>
          <p:cNvPr id="8" name="Rectangle 7"/>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pic>
        <p:nvPicPr>
          <p:cNvPr id="3" name="Picture 2">
            <a:extLst>
              <a:ext uri="{FF2B5EF4-FFF2-40B4-BE49-F238E27FC236}">
                <a16:creationId xmlns:a16="http://schemas.microsoft.com/office/drawing/2014/main" id="{1A16841B-46D0-AB45-9498-9AC2186FB7F4}"/>
              </a:ext>
            </a:extLst>
          </p:cNvPr>
          <p:cNvPicPr>
            <a:picLocks noChangeAspect="1"/>
          </p:cNvPicPr>
          <p:nvPr userDrawn="1"/>
        </p:nvPicPr>
        <p:blipFill>
          <a:blip r:embed="rId3"/>
          <a:stretch>
            <a:fillRect/>
          </a:stretch>
        </p:blipFill>
        <p:spPr>
          <a:xfrm>
            <a:off x="386499" y="6308043"/>
            <a:ext cx="3038288" cy="355914"/>
          </a:xfrm>
          <a:prstGeom prst="rect">
            <a:avLst/>
          </a:prstGeom>
        </p:spPr>
      </p:pic>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Rectangle 6"/>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ectangle 8"/>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2859794-ECCE-9047-87DB-E7CDED2F621F}"/>
              </a:ext>
            </a:extLst>
          </p:cNvPr>
          <p:cNvPicPr>
            <a:picLocks noChangeAspect="1"/>
          </p:cNvPicPr>
          <p:nvPr userDrawn="1"/>
        </p:nvPicPr>
        <p:blipFill>
          <a:blip r:embed="rId17"/>
          <a:stretch>
            <a:fillRect/>
          </a:stretch>
        </p:blipFill>
        <p:spPr>
          <a:xfrm>
            <a:off x="386499" y="6308043"/>
            <a:ext cx="3038288" cy="355914"/>
          </a:xfrm>
          <a:prstGeom prst="rect">
            <a:avLst/>
          </a:prstGeom>
        </p:spPr>
      </p:pic>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7.jpeg"/><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18.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5.tiff"/><Relationship Id="rId7" Type="http://schemas.openxmlformats.org/officeDocument/2006/relationships/image" Target="../media/image29.tiff"/><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1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agenic/MLTraini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tiff"/><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image" Target="../media/image52.tiff"/><Relationship Id="rId3" Type="http://schemas.openxmlformats.org/officeDocument/2006/relationships/image" Target="../media/image47.tiff"/><Relationship Id="rId7" Type="http://schemas.openxmlformats.org/officeDocument/2006/relationships/image" Target="../media/image51.tiff"/><Relationship Id="rId2" Type="http://schemas.openxmlformats.org/officeDocument/2006/relationships/image" Target="../media/image46.tiff"/><Relationship Id="rId1" Type="http://schemas.openxmlformats.org/officeDocument/2006/relationships/slideLayout" Target="../slideLayouts/slideLayout13.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48.tiff"/></Relationships>
</file>

<file path=ppt/slides/_rels/slide27.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jp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5.png"/><Relationship Id="rId1" Type="http://schemas.openxmlformats.org/officeDocument/2006/relationships/slideLayout" Target="../slideLayouts/slideLayout13.xml"/><Relationship Id="rId4" Type="http://schemas.openxmlformats.org/officeDocument/2006/relationships/image" Target="../media/image56.tiff"/></Relationships>
</file>

<file path=ppt/slides/_rels/slide2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56.tiff"/><Relationship Id="rId4" Type="http://schemas.openxmlformats.org/officeDocument/2006/relationships/image" Target="../media/image51.tiff"/></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tiff"/><Relationship Id="rId1" Type="http://schemas.openxmlformats.org/officeDocument/2006/relationships/slideLayout" Target="../slideLayouts/slideLayout13.xml"/><Relationship Id="rId4" Type="http://schemas.openxmlformats.org/officeDocument/2006/relationships/image" Target="../media/image60.tiff"/></Relationships>
</file>

<file path=ppt/slides/_rels/slide36.xml.rels><?xml version="1.0" encoding="UTF-8" standalone="yes"?>
<Relationships xmlns="http://schemas.openxmlformats.org/package/2006/relationships"><Relationship Id="rId8" Type="http://schemas.openxmlformats.org/officeDocument/2006/relationships/image" Target="../media/image52.tiff"/><Relationship Id="rId3" Type="http://schemas.openxmlformats.org/officeDocument/2006/relationships/image" Target="../media/image55.png"/><Relationship Id="rId7" Type="http://schemas.openxmlformats.org/officeDocument/2006/relationships/image" Target="../media/image51.tiff"/><Relationship Id="rId2" Type="http://schemas.openxmlformats.org/officeDocument/2006/relationships/image" Target="../media/image46.tiff"/><Relationship Id="rId1" Type="http://schemas.openxmlformats.org/officeDocument/2006/relationships/slideLayout" Target="../slideLayouts/slideLayout13.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60.tiff"/><Relationship Id="rId9" Type="http://schemas.openxmlformats.org/officeDocument/2006/relationships/image" Target="../media/image48.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image" Target="../media/image62.tif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hyperlink" Target="https://www.ncdc.noaa.gov/cdo-web/datatools/selectlocation" TargetMode="External"/><Relationship Id="rId2" Type="http://schemas.openxmlformats.org/officeDocument/2006/relationships/image" Target="../media/image64.tiff"/><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Layout" Target="../diagrams/layout1.xml"/><Relationship Id="rId7" Type="http://schemas.openxmlformats.org/officeDocument/2006/relationships/image" Target="../media/image10.png"/><Relationship Id="rId12" Type="http://schemas.openxmlformats.org/officeDocument/2006/relationships/image" Target="../media/image15.jp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11" Type="http://schemas.openxmlformats.org/officeDocument/2006/relationships/image" Target="../media/image14.jpg"/><Relationship Id="rId5" Type="http://schemas.openxmlformats.org/officeDocument/2006/relationships/diagramColors" Target="../diagrams/colors1.xml"/><Relationship Id="rId10" Type="http://schemas.openxmlformats.org/officeDocument/2006/relationships/image" Target="../media/image13.jpg"/><Relationship Id="rId4" Type="http://schemas.openxmlformats.org/officeDocument/2006/relationships/diagramQuickStyle" Target="../diagrams/quickStyle1.xml"/><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7.jpeg"/><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4294967295"/>
          </p:nvPr>
        </p:nvSpPr>
        <p:spPr>
          <a:xfrm>
            <a:off x="295544" y="668256"/>
            <a:ext cx="3782275" cy="412233"/>
          </a:xfrm>
        </p:spPr>
        <p:txBody>
          <a:bodyPr>
            <a:noAutofit/>
          </a:bodyPr>
          <a:lstStyle/>
          <a:p>
            <a:r>
              <a:rPr lang="en-US" sz="2000" dirty="0">
                <a:latin typeface="+mn-lt"/>
              </a:rPr>
              <a:t>11.19.2019</a:t>
            </a:r>
          </a:p>
        </p:txBody>
      </p:sp>
      <p:sp>
        <p:nvSpPr>
          <p:cNvPr id="3" name="Rectangle 2"/>
          <p:cNvSpPr>
            <a:spLocks noChangeArrowheads="1"/>
          </p:cNvSpPr>
          <p:nvPr/>
        </p:nvSpPr>
        <p:spPr bwMode="auto">
          <a:xfrm>
            <a:off x="673089" y="2125377"/>
            <a:ext cx="1292930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Title 2"/>
          <p:cNvSpPr txBox="1">
            <a:spLocks/>
          </p:cNvSpPr>
          <p:nvPr/>
        </p:nvSpPr>
        <p:spPr>
          <a:xfrm>
            <a:off x="316217" y="3762739"/>
            <a:ext cx="7885827" cy="902149"/>
          </a:xfrm>
          <a:prstGeom prst="rect">
            <a:avLst/>
          </a:prstGeom>
          <a:noFill/>
        </p:spPr>
        <p:txBody>
          <a:bodyPr vert="horz" lIns="91440" tIns="45720" rIns="91440" bIns="45720" rtlCol="0" anchor="t">
            <a:noAutofit/>
          </a:bodyPr>
          <a:lstStyle>
            <a:lvl1pPr algn="l" defTabSz="914400" rtl="0" eaLnBrk="1" latinLnBrk="0" hangingPunct="1">
              <a:lnSpc>
                <a:spcPts val="5500"/>
              </a:lnSpc>
              <a:spcBef>
                <a:spcPct val="0"/>
              </a:spcBef>
              <a:buNone/>
              <a:defRPr sz="6000" i="1" kern="1200" baseline="0">
                <a:solidFill>
                  <a:schemeClr val="tx1"/>
                </a:solidFill>
                <a:latin typeface="+mn-lt"/>
                <a:ea typeface="+mj-ea"/>
                <a:cs typeface="Cordia New" panose="020B0304020202020204" pitchFamily="34" charset="-34"/>
              </a:defRPr>
            </a:lvl1pPr>
          </a:lstStyle>
          <a:p>
            <a:r>
              <a:rPr lang="en-US" sz="2800" b="1" i="0" dirty="0">
                <a:solidFill>
                  <a:srgbClr val="53565A"/>
                </a:solidFill>
                <a:latin typeface="Franklin Gothic Demi" panose="020B0703020102020204" pitchFamily="34" charset="0"/>
              </a:rPr>
              <a:t>Machine Learning In Azure</a:t>
            </a:r>
          </a:p>
        </p:txBody>
      </p:sp>
      <p:sp>
        <p:nvSpPr>
          <p:cNvPr id="13" name="Subtitle 2"/>
          <p:cNvSpPr txBox="1">
            <a:spLocks/>
          </p:cNvSpPr>
          <p:nvPr/>
        </p:nvSpPr>
        <p:spPr>
          <a:xfrm>
            <a:off x="384752" y="4818790"/>
            <a:ext cx="4198448" cy="991948"/>
          </a:xfrm>
          <a:prstGeom prst="rect">
            <a:avLst/>
          </a:prstGeom>
        </p:spPr>
        <p:txBody>
          <a:bodyPr vert="horz" lIns="91440" tIns="45720" rIns="91440" bIns="45720" rtlCol="0">
            <a:noAutofit/>
          </a:bodyPr>
          <a:lstStyle>
            <a:lvl1pPr marL="0" indent="0" algn="l" defTabSz="914400" rtl="0" eaLnBrk="1" latinLnBrk="0" hangingPunct="1">
              <a:lnSpc>
                <a:spcPts val="1700"/>
              </a:lnSpc>
              <a:spcBef>
                <a:spcPts val="0"/>
              </a:spcBef>
              <a:buClr>
                <a:schemeClr val="tx2"/>
              </a:buClr>
              <a:buSzPct val="115000"/>
              <a:buFont typeface="Franklin Gothic Book" panose="020B0503020102020204" pitchFamily="34" charset="0"/>
              <a:buNone/>
              <a:defRPr sz="1350" b="0" kern="0" spc="30" baseline="0">
                <a:solidFill>
                  <a:schemeClr val="accent5"/>
                </a:solidFill>
                <a:latin typeface="+mn-lt"/>
                <a:ea typeface="+mn-ea"/>
                <a:cs typeface="Cordia New" panose="020B0304020202020204" pitchFamily="34" charset="-34"/>
              </a:defRPr>
            </a:lvl1pPr>
            <a:lvl2pPr marL="457200" indent="0" algn="ctr" defTabSz="914400" rtl="0" eaLnBrk="1" latinLnBrk="0" hangingPunct="1">
              <a:lnSpc>
                <a:spcPct val="90000"/>
              </a:lnSpc>
              <a:spcBef>
                <a:spcPts val="500"/>
              </a:spcBef>
              <a:buClr>
                <a:schemeClr val="tx2"/>
              </a:buClr>
              <a:buSzPct val="130000"/>
              <a:buFont typeface="Franklin Gothic Book" panose="020B0503020102020204" pitchFamily="34" charset="0"/>
              <a:buNone/>
              <a:defRPr sz="2000" kern="1200">
                <a:solidFill>
                  <a:schemeClr val="tx1"/>
                </a:solidFill>
                <a:latin typeface="Franklin Gothic Book" panose="020B0503020102020204" pitchFamily="34" charset="0"/>
                <a:ea typeface="+mn-ea"/>
                <a:cs typeface="+mn-cs"/>
              </a:defRPr>
            </a:lvl2pPr>
            <a:lvl3pPr marL="914400" indent="0" algn="ctr" defTabSz="914400" rtl="0" eaLnBrk="1" latinLnBrk="0" hangingPunct="1">
              <a:lnSpc>
                <a:spcPct val="90000"/>
              </a:lnSpc>
              <a:spcBef>
                <a:spcPts val="500"/>
              </a:spcBef>
              <a:buClr>
                <a:schemeClr val="tx2"/>
              </a:buClr>
              <a:buFont typeface="Franklin Gothic Book" panose="020B0503020102020204" pitchFamily="34" charset="0"/>
              <a:buNone/>
              <a:defRPr sz="1800" kern="1200">
                <a:solidFill>
                  <a:schemeClr val="tx1"/>
                </a:solidFill>
                <a:latin typeface="Franklin Gothic Book" panose="020B0503020102020204" pitchFamily="34" charset="0"/>
                <a:ea typeface="+mn-ea"/>
                <a:cs typeface="+mn-cs"/>
              </a:defRPr>
            </a:lvl3pPr>
            <a:lvl4pPr marL="1371600" indent="0" algn="ctr" defTabSz="914400" rtl="0" eaLnBrk="1" latinLnBrk="0" hangingPunct="1">
              <a:lnSpc>
                <a:spcPct val="90000"/>
              </a:lnSpc>
              <a:spcBef>
                <a:spcPts val="500"/>
              </a:spcBef>
              <a:buClr>
                <a:schemeClr val="tx2"/>
              </a:buClr>
              <a:buFont typeface="Wingdings" panose="05000000000000000000" pitchFamily="2" charset="2"/>
              <a:buNone/>
              <a:defRPr sz="1600" kern="1200">
                <a:solidFill>
                  <a:schemeClr val="tx1"/>
                </a:solidFill>
                <a:latin typeface="Franklin Gothic Book" panose="020B0503020102020204" pitchFamily="34" charset="0"/>
                <a:ea typeface="+mn-ea"/>
                <a:cs typeface="+mn-cs"/>
              </a:defRPr>
            </a:lvl4pPr>
            <a:lvl5pPr marL="1828800" indent="0" algn="ctr" defTabSz="914400" rtl="0" eaLnBrk="1" latinLnBrk="0" hangingPunct="1">
              <a:lnSpc>
                <a:spcPct val="90000"/>
              </a:lnSpc>
              <a:spcBef>
                <a:spcPts val="500"/>
              </a:spcBef>
              <a:buClr>
                <a:schemeClr val="tx2"/>
              </a:buClr>
              <a:buFont typeface="Arial" panose="020B0604020202020204" pitchFamily="34" charset="0"/>
              <a:buNone/>
              <a:defRPr sz="1600" kern="1200">
                <a:solidFill>
                  <a:schemeClr val="tx1"/>
                </a:solidFill>
                <a:latin typeface="Franklin Gothic Book" panose="020B05030201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78BE3C"/>
              </a:buClr>
            </a:pPr>
            <a:r>
              <a:rPr lang="en-US" sz="1200" b="1" dirty="0">
                <a:solidFill>
                  <a:prstClr val="white">
                    <a:lumMod val="65000"/>
                  </a:prstClr>
                </a:solidFill>
              </a:rPr>
              <a:t>Kevin Ford</a:t>
            </a:r>
          </a:p>
          <a:p>
            <a:pPr>
              <a:buClr>
                <a:srgbClr val="78BE3C"/>
              </a:buClr>
            </a:pPr>
            <a:r>
              <a:rPr lang="en-US" sz="1200" dirty="0" err="1">
                <a:solidFill>
                  <a:prstClr val="white">
                    <a:lumMod val="65000"/>
                  </a:prstClr>
                </a:solidFill>
              </a:rPr>
              <a:t>kevinf@magenic.com</a:t>
            </a:r>
            <a:endParaRPr lang="en-US" sz="1200" dirty="0">
              <a:solidFill>
                <a:prstClr val="white">
                  <a:lumMod val="65000"/>
                </a:prstClr>
              </a:solidFill>
            </a:endParaRPr>
          </a:p>
          <a:p>
            <a:pPr>
              <a:buClr>
                <a:srgbClr val="78BE3C"/>
              </a:buClr>
            </a:pPr>
            <a:r>
              <a:rPr lang="is-IS" sz="1200" dirty="0">
                <a:solidFill>
                  <a:prstClr val="white">
                    <a:lumMod val="65000"/>
                  </a:prstClr>
                </a:solidFill>
              </a:rPr>
              <a:t>617 359-5192</a:t>
            </a:r>
            <a:endParaRPr lang="en-US" sz="1200" dirty="0">
              <a:solidFill>
                <a:prstClr val="white">
                  <a:lumMod val="65000"/>
                </a:prstClr>
              </a:solidFill>
            </a:endParaRPr>
          </a:p>
        </p:txBody>
      </p:sp>
    </p:spTree>
    <p:extLst>
      <p:ext uri="{BB962C8B-B14F-4D97-AF65-F5344CB8AC3E}">
        <p14:creationId xmlns:p14="http://schemas.microsoft.com/office/powerpoint/2010/main" val="889241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3CB13E9-404B-7D44-B8AD-EB3DA6DF292C}"/>
              </a:ext>
            </a:extLst>
          </p:cNvPr>
          <p:cNvGraphicFramePr/>
          <p:nvPr>
            <p:extLst>
              <p:ext uri="{D42A27DB-BD31-4B8C-83A1-F6EECF244321}">
                <p14:modId xmlns:p14="http://schemas.microsoft.com/office/powerpoint/2010/main" val="649726314"/>
              </p:ext>
            </p:extLst>
          </p:nvPr>
        </p:nvGraphicFramePr>
        <p:xfrm>
          <a:off x="2481732" y="408706"/>
          <a:ext cx="8905875" cy="539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362" name="Rectangle 3">
            <a:extLst>
              <a:ext uri="{FF2B5EF4-FFF2-40B4-BE49-F238E27FC236}">
                <a16:creationId xmlns:a16="http://schemas.microsoft.com/office/drawing/2014/main" id="{A0FFAED9-C22F-3C4B-9E53-41BFAFFB464F}"/>
              </a:ext>
            </a:extLst>
          </p:cNvPr>
          <p:cNvSpPr>
            <a:spLocks noChangeArrowheads="1"/>
          </p:cNvSpPr>
          <p:nvPr/>
        </p:nvSpPr>
        <p:spPr bwMode="auto">
          <a:xfrm>
            <a:off x="4106414" y="4627735"/>
            <a:ext cx="1591270"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Training Data</a:t>
            </a:r>
          </a:p>
        </p:txBody>
      </p:sp>
      <p:sp>
        <p:nvSpPr>
          <p:cNvPr id="15363" name="Rectangle 5">
            <a:extLst>
              <a:ext uri="{FF2B5EF4-FFF2-40B4-BE49-F238E27FC236}">
                <a16:creationId xmlns:a16="http://schemas.microsoft.com/office/drawing/2014/main" id="{03FDB8DE-BDAA-0A4C-ADAD-AAB72F50E2B8}"/>
              </a:ext>
            </a:extLst>
          </p:cNvPr>
          <p:cNvSpPr>
            <a:spLocks noChangeArrowheads="1"/>
          </p:cNvSpPr>
          <p:nvPr/>
        </p:nvSpPr>
        <p:spPr bwMode="auto">
          <a:xfrm>
            <a:off x="6785320" y="4627735"/>
            <a:ext cx="1591270"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Scoring Data</a:t>
            </a:r>
          </a:p>
        </p:txBody>
      </p:sp>
      <p:sp>
        <p:nvSpPr>
          <p:cNvPr id="15364" name="Rectangle 6">
            <a:extLst>
              <a:ext uri="{FF2B5EF4-FFF2-40B4-BE49-F238E27FC236}">
                <a16:creationId xmlns:a16="http://schemas.microsoft.com/office/drawing/2014/main" id="{B9CEAC1C-C722-364C-90E8-E87A58D1434E}"/>
              </a:ext>
            </a:extLst>
          </p:cNvPr>
          <p:cNvSpPr>
            <a:spLocks noChangeArrowheads="1"/>
          </p:cNvSpPr>
          <p:nvPr/>
        </p:nvSpPr>
        <p:spPr bwMode="auto">
          <a:xfrm>
            <a:off x="7612432" y="910753"/>
            <a:ext cx="1591270"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Real World Results</a:t>
            </a:r>
          </a:p>
        </p:txBody>
      </p:sp>
      <p:cxnSp>
        <p:nvCxnSpPr>
          <p:cNvPr id="15365" name="Straight Arrow Connector 8">
            <a:extLst>
              <a:ext uri="{FF2B5EF4-FFF2-40B4-BE49-F238E27FC236}">
                <a16:creationId xmlns:a16="http://schemas.microsoft.com/office/drawing/2014/main" id="{66E7E443-A7DC-9D48-B6A1-E816E4BCD13D}"/>
              </a:ext>
            </a:extLst>
          </p:cNvPr>
          <p:cNvCxnSpPr>
            <a:cxnSpLocks noChangeShapeType="1"/>
          </p:cNvCxnSpPr>
          <p:nvPr/>
        </p:nvCxnSpPr>
        <p:spPr bwMode="auto">
          <a:xfrm flipV="1">
            <a:off x="4928838" y="3482503"/>
            <a:ext cx="0" cy="1145232"/>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366" name="Straight Arrow Connector 9">
            <a:extLst>
              <a:ext uri="{FF2B5EF4-FFF2-40B4-BE49-F238E27FC236}">
                <a16:creationId xmlns:a16="http://schemas.microsoft.com/office/drawing/2014/main" id="{BEFC6E52-375E-F74A-B7FF-F004ED28FA69}"/>
              </a:ext>
            </a:extLst>
          </p:cNvPr>
          <p:cNvCxnSpPr>
            <a:cxnSpLocks/>
            <a:stCxn id="15363" idx="0"/>
          </p:cNvCxnSpPr>
          <p:nvPr/>
        </p:nvCxnSpPr>
        <p:spPr bwMode="auto">
          <a:xfrm flipV="1">
            <a:off x="7580955" y="3482503"/>
            <a:ext cx="0" cy="1145232"/>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367" name="Elbow Connector 13">
            <a:extLst>
              <a:ext uri="{FF2B5EF4-FFF2-40B4-BE49-F238E27FC236}">
                <a16:creationId xmlns:a16="http://schemas.microsoft.com/office/drawing/2014/main" id="{B4C0962A-9D67-7642-9A3A-4E75798E9791}"/>
              </a:ext>
            </a:extLst>
          </p:cNvPr>
          <p:cNvCxnSpPr>
            <a:cxnSpLocks noChangeShapeType="1"/>
            <a:endCxn id="15364" idx="3"/>
          </p:cNvCxnSpPr>
          <p:nvPr/>
        </p:nvCxnSpPr>
        <p:spPr bwMode="auto">
          <a:xfrm rot="16200000" flipV="1">
            <a:off x="9073107" y="1764654"/>
            <a:ext cx="1153269" cy="892077"/>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368" name="Elbow Connector 15">
            <a:extLst>
              <a:ext uri="{FF2B5EF4-FFF2-40B4-BE49-F238E27FC236}">
                <a16:creationId xmlns:a16="http://schemas.microsoft.com/office/drawing/2014/main" id="{91D9B2B4-1E06-9647-8E1E-1A19BC737393}"/>
              </a:ext>
            </a:extLst>
          </p:cNvPr>
          <p:cNvCxnSpPr>
            <a:cxnSpLocks/>
            <a:stCxn id="15364" idx="1"/>
            <a:endCxn id="15" idx="0"/>
          </p:cNvCxnSpPr>
          <p:nvPr/>
        </p:nvCxnSpPr>
        <p:spPr bwMode="auto">
          <a:xfrm rot="10800000" flipV="1">
            <a:off x="6264942" y="1634058"/>
            <a:ext cx="1347490" cy="776882"/>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8" name="Rectangle 1">
            <a:extLst>
              <a:ext uri="{FF2B5EF4-FFF2-40B4-BE49-F238E27FC236}">
                <a16:creationId xmlns:a16="http://schemas.microsoft.com/office/drawing/2014/main" id="{3B3622A3-98DD-2D4A-9136-A11BEDB05193}"/>
              </a:ext>
            </a:extLst>
          </p:cNvPr>
          <p:cNvSpPr txBox="1">
            <a:spLocks noChangeArrowheads="1"/>
          </p:cNvSpPr>
          <p:nvPr/>
        </p:nvSpPr>
        <p:spPr bwMode="auto">
          <a:xfrm>
            <a:off x="1166812" y="482203"/>
            <a:ext cx="5947172" cy="6965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102000"/>
              </a:lnSpc>
              <a:spcBef>
                <a:spcPct val="0"/>
              </a:spcBef>
              <a:spcAft>
                <a:spcPct val="0"/>
              </a:spcAft>
              <a:defRPr sz="5400">
                <a:solidFill>
                  <a:srgbClr val="62ADC4"/>
                </a:solidFill>
                <a:latin typeface="+mj-lt"/>
                <a:ea typeface="+mj-ea"/>
                <a:cs typeface="+mj-cs"/>
                <a:sym typeface="H Avenir Heavy" charset="0"/>
              </a:defRPr>
            </a:lvl1pPr>
            <a:lvl2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2pPr>
            <a:lvl3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3pPr>
            <a:lvl4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4pPr>
            <a:lvl5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5pPr>
            <a:lvl6pPr marL="4572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6pPr>
            <a:lvl7pPr marL="9144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7pPr>
            <a:lvl8pPr marL="13716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8pPr>
            <a:lvl9pPr marL="18288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9pPr>
          </a:lstStyle>
          <a:p>
            <a:pPr eaLnBrk="1" hangingPunct="1">
              <a:defRPr/>
            </a:pPr>
            <a:r>
              <a:rPr lang="en-US" altLang="en-US" sz="3797" kern="0" dirty="0"/>
              <a:t>Machine Learning</a:t>
            </a:r>
          </a:p>
        </p:txBody>
      </p:sp>
      <p:sp>
        <p:nvSpPr>
          <p:cNvPr id="2" name="Rectangle 1">
            <a:extLst>
              <a:ext uri="{FF2B5EF4-FFF2-40B4-BE49-F238E27FC236}">
                <a16:creationId xmlns:a16="http://schemas.microsoft.com/office/drawing/2014/main" id="{E15D6E19-5E91-8043-9B24-7EA8B8B2F9BE}"/>
              </a:ext>
            </a:extLst>
          </p:cNvPr>
          <p:cNvSpPr>
            <a:spLocks noChangeArrowheads="1"/>
          </p:cNvSpPr>
          <p:nvPr/>
        </p:nvSpPr>
        <p:spPr bwMode="auto">
          <a:xfrm>
            <a:off x="4048401" y="2410940"/>
            <a:ext cx="1425513"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5" name="Rectangle 14">
            <a:extLst>
              <a:ext uri="{FF2B5EF4-FFF2-40B4-BE49-F238E27FC236}">
                <a16:creationId xmlns:a16="http://schemas.microsoft.com/office/drawing/2014/main" id="{7A1F17EF-3776-C94B-A3F9-099AFBC054AC}"/>
              </a:ext>
            </a:extLst>
          </p:cNvPr>
          <p:cNvSpPr>
            <a:spLocks noChangeArrowheads="1"/>
          </p:cNvSpPr>
          <p:nvPr/>
        </p:nvSpPr>
        <p:spPr bwMode="auto">
          <a:xfrm>
            <a:off x="5469307" y="2410940"/>
            <a:ext cx="1591270"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7" name="TextBox 6">
            <a:extLst>
              <a:ext uri="{FF2B5EF4-FFF2-40B4-BE49-F238E27FC236}">
                <a16:creationId xmlns:a16="http://schemas.microsoft.com/office/drawing/2014/main" id="{E98EFCF7-06D0-724A-BB27-E4E52DA35059}"/>
              </a:ext>
            </a:extLst>
          </p:cNvPr>
          <p:cNvSpPr txBox="1">
            <a:spLocks noChangeArrowheads="1"/>
          </p:cNvSpPr>
          <p:nvPr/>
        </p:nvSpPr>
        <p:spPr bwMode="auto">
          <a:xfrm>
            <a:off x="4092846" y="2504702"/>
            <a:ext cx="1439419"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dirty="0"/>
              <a:t>Manual Process</a:t>
            </a:r>
          </a:p>
        </p:txBody>
      </p:sp>
      <p:sp>
        <p:nvSpPr>
          <p:cNvPr id="19" name="TextBox 18">
            <a:extLst>
              <a:ext uri="{FF2B5EF4-FFF2-40B4-BE49-F238E27FC236}">
                <a16:creationId xmlns:a16="http://schemas.microsoft.com/office/drawing/2014/main" id="{006BA983-058C-C24A-85B9-98E10BC7D85F}"/>
              </a:ext>
            </a:extLst>
          </p:cNvPr>
          <p:cNvSpPr txBox="1">
            <a:spLocks noChangeArrowheads="1"/>
          </p:cNvSpPr>
          <p:nvPr/>
        </p:nvSpPr>
        <p:spPr bwMode="auto">
          <a:xfrm>
            <a:off x="5622222" y="2504702"/>
            <a:ext cx="1026596"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dirty="0"/>
              <a:t>The Magic</a:t>
            </a:r>
          </a:p>
        </p:txBody>
      </p:sp>
      <p:sp>
        <p:nvSpPr>
          <p:cNvPr id="15374" name="Rectangle 3">
            <a:extLst>
              <a:ext uri="{FF2B5EF4-FFF2-40B4-BE49-F238E27FC236}">
                <a16:creationId xmlns:a16="http://schemas.microsoft.com/office/drawing/2014/main" id="{30B26F2A-FD03-C54C-A0B4-F5B0B0528077}"/>
              </a:ext>
            </a:extLst>
          </p:cNvPr>
          <p:cNvSpPr>
            <a:spLocks noChangeArrowheads="1"/>
          </p:cNvSpPr>
          <p:nvPr/>
        </p:nvSpPr>
        <p:spPr bwMode="auto">
          <a:xfrm>
            <a:off x="436081" y="2437729"/>
            <a:ext cx="1591270"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Raw Data</a:t>
            </a:r>
          </a:p>
        </p:txBody>
      </p:sp>
      <p:cxnSp>
        <p:nvCxnSpPr>
          <p:cNvPr id="15375" name="Straight Arrow Connector 7">
            <a:extLst>
              <a:ext uri="{FF2B5EF4-FFF2-40B4-BE49-F238E27FC236}">
                <a16:creationId xmlns:a16="http://schemas.microsoft.com/office/drawing/2014/main" id="{2571E54F-1A30-EE40-BEDD-FD6167597A2A}"/>
              </a:ext>
            </a:extLst>
          </p:cNvPr>
          <p:cNvCxnSpPr>
            <a:cxnSpLocks/>
          </p:cNvCxnSpPr>
          <p:nvPr/>
        </p:nvCxnSpPr>
        <p:spPr bwMode="auto">
          <a:xfrm flipV="1">
            <a:off x="2094474" y="3147640"/>
            <a:ext cx="725648" cy="6697"/>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376" name="Elbow Connector 9">
            <a:extLst>
              <a:ext uri="{FF2B5EF4-FFF2-40B4-BE49-F238E27FC236}">
                <a16:creationId xmlns:a16="http://schemas.microsoft.com/office/drawing/2014/main" id="{92835A9B-A345-0740-BB4A-5E008E0AD115}"/>
              </a:ext>
            </a:extLst>
          </p:cNvPr>
          <p:cNvCxnSpPr>
            <a:cxnSpLocks noChangeShapeType="1"/>
            <a:endCxn id="15362" idx="1"/>
          </p:cNvCxnSpPr>
          <p:nvPr/>
        </p:nvCxnSpPr>
        <p:spPr bwMode="auto">
          <a:xfrm rot="16200000" flipH="1">
            <a:off x="2878638" y="4123264"/>
            <a:ext cx="1961964" cy="493588"/>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377" name="Straight Arrow Connector 11">
            <a:extLst>
              <a:ext uri="{FF2B5EF4-FFF2-40B4-BE49-F238E27FC236}">
                <a16:creationId xmlns:a16="http://schemas.microsoft.com/office/drawing/2014/main" id="{91E2A7F8-AED7-C845-B227-11A7AA2BFF9D}"/>
              </a:ext>
            </a:extLst>
          </p:cNvPr>
          <p:cNvCxnSpPr>
            <a:cxnSpLocks noChangeShapeType="1"/>
          </p:cNvCxnSpPr>
          <p:nvPr/>
        </p:nvCxnSpPr>
        <p:spPr bwMode="auto">
          <a:xfrm>
            <a:off x="5665202" y="5357737"/>
            <a:ext cx="1161530" cy="0"/>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0" name="Rectangle 1">
            <a:extLst>
              <a:ext uri="{FF2B5EF4-FFF2-40B4-BE49-F238E27FC236}">
                <a16:creationId xmlns:a16="http://schemas.microsoft.com/office/drawing/2014/main" id="{179D8BF0-F45E-D041-8F6C-EDC0044D7641}"/>
              </a:ext>
            </a:extLst>
          </p:cNvPr>
          <p:cNvSpPr txBox="1">
            <a:spLocks noChangeArrowheads="1"/>
          </p:cNvSpPr>
          <p:nvPr/>
        </p:nvSpPr>
        <p:spPr bwMode="auto">
          <a:xfrm>
            <a:off x="1166812" y="474390"/>
            <a:ext cx="5947172" cy="6965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102000"/>
              </a:lnSpc>
              <a:spcBef>
                <a:spcPct val="0"/>
              </a:spcBef>
              <a:spcAft>
                <a:spcPct val="0"/>
              </a:spcAft>
              <a:defRPr sz="5400">
                <a:solidFill>
                  <a:srgbClr val="62ADC4"/>
                </a:solidFill>
                <a:latin typeface="+mj-lt"/>
                <a:ea typeface="+mj-ea"/>
                <a:cs typeface="+mj-cs"/>
                <a:sym typeface="H Avenir Heavy" charset="0"/>
              </a:defRPr>
            </a:lvl1pPr>
            <a:lvl2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2pPr>
            <a:lvl3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3pPr>
            <a:lvl4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4pPr>
            <a:lvl5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5pPr>
            <a:lvl6pPr marL="4572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6pPr>
            <a:lvl7pPr marL="9144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7pPr>
            <a:lvl8pPr marL="13716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8pPr>
            <a:lvl9pPr marL="18288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9pPr>
          </a:lstStyle>
          <a:p>
            <a:pPr eaLnBrk="1" hangingPunct="1">
              <a:defRPr/>
            </a:pPr>
            <a:r>
              <a:rPr lang="en-US" altLang="en-US" sz="3797" kern="0" dirty="0"/>
              <a:t>Deep Learning</a:t>
            </a:r>
          </a:p>
        </p:txBody>
      </p:sp>
      <p:sp>
        <p:nvSpPr>
          <p:cNvPr id="21" name="Rectangle 20">
            <a:extLst>
              <a:ext uri="{FF2B5EF4-FFF2-40B4-BE49-F238E27FC236}">
                <a16:creationId xmlns:a16="http://schemas.microsoft.com/office/drawing/2014/main" id="{114BEBD8-0C25-E54F-A5DF-97392F6F1B14}"/>
              </a:ext>
            </a:extLst>
          </p:cNvPr>
          <p:cNvSpPr>
            <a:spLocks noChangeArrowheads="1"/>
          </p:cNvSpPr>
          <p:nvPr/>
        </p:nvSpPr>
        <p:spPr bwMode="auto">
          <a:xfrm>
            <a:off x="4043961" y="2404243"/>
            <a:ext cx="3016616"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22" name="TextBox 21">
            <a:extLst>
              <a:ext uri="{FF2B5EF4-FFF2-40B4-BE49-F238E27FC236}">
                <a16:creationId xmlns:a16="http://schemas.microsoft.com/office/drawing/2014/main" id="{20E57201-0C16-2148-AB67-886B3C877C3E}"/>
              </a:ext>
            </a:extLst>
          </p:cNvPr>
          <p:cNvSpPr txBox="1">
            <a:spLocks noChangeArrowheads="1"/>
          </p:cNvSpPr>
          <p:nvPr/>
        </p:nvSpPr>
        <p:spPr bwMode="auto">
          <a:xfrm>
            <a:off x="5001609" y="2504702"/>
            <a:ext cx="1026596"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a:t>The Magic</a:t>
            </a:r>
          </a:p>
        </p:txBody>
      </p:sp>
    </p:spTree>
    <p:extLst>
      <p:ext uri="{BB962C8B-B14F-4D97-AF65-F5344CB8AC3E}">
        <p14:creationId xmlns:p14="http://schemas.microsoft.com/office/powerpoint/2010/main" val="22696615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P spid="15" grpId="0" animBg="1"/>
      <p:bldP spid="7" grpId="0"/>
      <p:bldP spid="19" grpId="0"/>
      <p:bldP spid="20" grpId="0"/>
      <p:bldP spid="21" grpId="0" animBg="1"/>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4AE9327A-42C3-A64B-923B-8CA89719A869}"/>
              </a:ext>
            </a:extLst>
          </p:cNvPr>
          <p:cNvSpPr>
            <a:spLocks/>
          </p:cNvSpPr>
          <p:nvPr/>
        </p:nvSpPr>
        <p:spPr bwMode="auto">
          <a:xfrm>
            <a:off x="6407395" y="154251"/>
            <a:ext cx="4955977"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1pPr>
            <a:lvl2pPr marL="742950" indent="-28575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2pPr>
            <a:lvl3pPr marL="11430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3pPr>
            <a:lvl4pPr marL="16002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4pPr>
            <a:lvl5pPr marL="20574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5pPr>
            <a:lvl6pPr marL="25146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6pPr>
            <a:lvl7pPr marL="29718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7pPr>
            <a:lvl8pPr marL="34290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8pPr>
            <a:lvl9pPr marL="38862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9pPr>
          </a:lstStyle>
          <a:p>
            <a:pPr>
              <a:lnSpc>
                <a:spcPct val="90000"/>
              </a:lnSpc>
              <a:spcBef>
                <a:spcPct val="0"/>
              </a:spcBef>
              <a:buClrTx/>
              <a:buSzTx/>
              <a:buNone/>
            </a:pPr>
            <a:r>
              <a:rPr lang="en-US" altLang="en-US" sz="4400" dirty="0">
                <a:solidFill>
                  <a:schemeClr val="tx1"/>
                </a:solidFill>
                <a:latin typeface="Franklin Gothic Medium Cond" panose="020B0606030402020204" pitchFamily="34" charset="0"/>
                <a:ea typeface="+mj-ea"/>
                <a:cs typeface="+mj-cs"/>
                <a:sym typeface="H Avenir Heavy" charset="0"/>
              </a:rPr>
              <a:t>Deep Learning</a:t>
            </a:r>
          </a:p>
        </p:txBody>
      </p:sp>
      <p:sp>
        <p:nvSpPr>
          <p:cNvPr id="16387" name="Rectangle 3">
            <a:extLst>
              <a:ext uri="{FF2B5EF4-FFF2-40B4-BE49-F238E27FC236}">
                <a16:creationId xmlns:a16="http://schemas.microsoft.com/office/drawing/2014/main" id="{48AF7C81-2805-554D-81F4-72A99F82982D}"/>
              </a:ext>
            </a:extLst>
          </p:cNvPr>
          <p:cNvSpPr>
            <a:spLocks noGrp="1" noChangeArrowheads="1"/>
          </p:cNvSpPr>
          <p:nvPr>
            <p:ph type="title"/>
          </p:nvPr>
        </p:nvSpPr>
        <p:spPr>
          <a:xfrm>
            <a:off x="386500" y="254524"/>
            <a:ext cx="5796662" cy="540618"/>
          </a:xfrm>
        </p:spPr>
        <p:txBody>
          <a:bodyPr/>
          <a:lstStyle/>
          <a:p>
            <a:pPr eaLnBrk="1" hangingPunct="1"/>
            <a:r>
              <a:rPr lang="en-US" altLang="en-US" dirty="0"/>
              <a:t>Machine Learning</a:t>
            </a:r>
          </a:p>
        </p:txBody>
      </p:sp>
      <p:sp>
        <p:nvSpPr>
          <p:cNvPr id="16388" name="Rectangle 4">
            <a:extLst>
              <a:ext uri="{FF2B5EF4-FFF2-40B4-BE49-F238E27FC236}">
                <a16:creationId xmlns:a16="http://schemas.microsoft.com/office/drawing/2014/main" id="{1DC54945-978C-9A41-B635-0B0EF3A36DC0}"/>
              </a:ext>
            </a:extLst>
          </p:cNvPr>
          <p:cNvSpPr>
            <a:spLocks noGrp="1" noChangeArrowheads="1"/>
          </p:cNvSpPr>
          <p:nvPr>
            <p:ph type="body" idx="1"/>
          </p:nvPr>
        </p:nvSpPr>
        <p:spPr>
          <a:xfrm>
            <a:off x="386500" y="1023577"/>
            <a:ext cx="5531980" cy="4810845"/>
          </a:xfrm>
        </p:spPr>
        <p:txBody>
          <a:bodyPr/>
          <a:lstStyle/>
          <a:p>
            <a:pPr eaLnBrk="1" hangingPunct="1"/>
            <a:r>
              <a:rPr lang="en-US" altLang="en-US" dirty="0"/>
              <a:t>Requires human understanding of the data</a:t>
            </a:r>
          </a:p>
          <a:p>
            <a:pPr eaLnBrk="1" hangingPunct="1"/>
            <a:r>
              <a:rPr lang="en-US" altLang="en-US" dirty="0"/>
              <a:t>More human effort</a:t>
            </a:r>
          </a:p>
          <a:p>
            <a:pPr eaLnBrk="1" hangingPunct="1"/>
            <a:endParaRPr lang="en-US" altLang="en-US" dirty="0"/>
          </a:p>
        </p:txBody>
      </p:sp>
      <p:sp>
        <p:nvSpPr>
          <p:cNvPr id="6" name="Rectangle 4">
            <a:extLst>
              <a:ext uri="{FF2B5EF4-FFF2-40B4-BE49-F238E27FC236}">
                <a16:creationId xmlns:a16="http://schemas.microsoft.com/office/drawing/2014/main" id="{A2280315-13D1-AE45-8032-1E1F481CAE5F}"/>
              </a:ext>
            </a:extLst>
          </p:cNvPr>
          <p:cNvSpPr txBox="1">
            <a:spLocks noChangeArrowheads="1"/>
          </p:cNvSpPr>
          <p:nvPr/>
        </p:nvSpPr>
        <p:spPr>
          <a:xfrm>
            <a:off x="6183161" y="1023576"/>
            <a:ext cx="6008839" cy="48108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ea typeface="ＭＳ Ｐゴシック" panose="020B0600070205080204" pitchFamily="34" charset="-128"/>
              </a:rPr>
              <a:t>Requires more data</a:t>
            </a:r>
          </a:p>
          <a:p>
            <a:r>
              <a:rPr lang="en-US" altLang="en-US" dirty="0">
                <a:ea typeface="ＭＳ Ｐゴシック" panose="020B0600070205080204" pitchFamily="34" charset="-128"/>
              </a:rPr>
              <a:t>Requires more CPU power</a:t>
            </a:r>
          </a:p>
          <a:p>
            <a:r>
              <a:rPr lang="en-US" altLang="en-US" dirty="0">
                <a:ea typeface="ＭＳ Ｐゴシック" panose="020B0600070205080204" pitchFamily="34" charset="-128"/>
              </a:rPr>
              <a:t>Looks at data in unusual ways (Neural Network)</a:t>
            </a:r>
          </a:p>
          <a:p>
            <a:r>
              <a:rPr lang="en-US" altLang="en-US" dirty="0">
                <a:ea typeface="ＭＳ Ｐゴシック" panose="020B0600070205080204" pitchFamily="34" charset="-128"/>
              </a:rPr>
              <a:t>More of a black box</a:t>
            </a:r>
          </a:p>
          <a:p>
            <a:endParaRPr lang="en-US" altLang="en-US" dirty="0"/>
          </a:p>
        </p:txBody>
      </p:sp>
    </p:spTree>
    <p:extLst>
      <p:ext uri="{BB962C8B-B14F-4D97-AF65-F5344CB8AC3E}">
        <p14:creationId xmlns:p14="http://schemas.microsoft.com/office/powerpoint/2010/main" val="1614637209"/>
      </p:ext>
    </p:extLst>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
            <a:extLst>
              <a:ext uri="{FF2B5EF4-FFF2-40B4-BE49-F238E27FC236}">
                <a16:creationId xmlns:a16="http://schemas.microsoft.com/office/drawing/2014/main" id="{3B3622A3-98DD-2D4A-9136-A11BEDB05193}"/>
              </a:ext>
            </a:extLst>
          </p:cNvPr>
          <p:cNvSpPr txBox="1">
            <a:spLocks noChangeArrowheads="1"/>
          </p:cNvSpPr>
          <p:nvPr/>
        </p:nvSpPr>
        <p:spPr bwMode="auto">
          <a:xfrm>
            <a:off x="1166812" y="482203"/>
            <a:ext cx="10126266" cy="6965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102000"/>
              </a:lnSpc>
              <a:spcBef>
                <a:spcPct val="0"/>
              </a:spcBef>
              <a:spcAft>
                <a:spcPct val="0"/>
              </a:spcAft>
              <a:defRPr sz="5400">
                <a:solidFill>
                  <a:srgbClr val="62ADC4"/>
                </a:solidFill>
                <a:latin typeface="+mj-lt"/>
                <a:ea typeface="+mj-ea"/>
                <a:cs typeface="+mj-cs"/>
                <a:sym typeface="H Avenir Heavy" charset="0"/>
              </a:defRPr>
            </a:lvl1pPr>
            <a:lvl2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2pPr>
            <a:lvl3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3pPr>
            <a:lvl4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4pPr>
            <a:lvl5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5pPr>
            <a:lvl6pPr marL="4572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6pPr>
            <a:lvl7pPr marL="9144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7pPr>
            <a:lvl8pPr marL="13716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8pPr>
            <a:lvl9pPr marL="18288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9pPr>
          </a:lstStyle>
          <a:p>
            <a:pPr eaLnBrk="1" hangingPunct="1">
              <a:defRPr/>
            </a:pPr>
            <a:r>
              <a:rPr lang="en-US" altLang="en-US" sz="3797" kern="0" dirty="0"/>
              <a:t>Server-Side Machine Learning Process</a:t>
            </a:r>
          </a:p>
        </p:txBody>
      </p:sp>
      <p:sp>
        <p:nvSpPr>
          <p:cNvPr id="15362" name="Rounded Rectangle 2">
            <a:extLst>
              <a:ext uri="{FF2B5EF4-FFF2-40B4-BE49-F238E27FC236}">
                <a16:creationId xmlns:a16="http://schemas.microsoft.com/office/drawing/2014/main" id="{252B50F7-92F9-F74B-842F-2AFF5343B1C6}"/>
              </a:ext>
            </a:extLst>
          </p:cNvPr>
          <p:cNvSpPr>
            <a:spLocks noChangeArrowheads="1"/>
          </p:cNvSpPr>
          <p:nvPr/>
        </p:nvSpPr>
        <p:spPr bwMode="auto">
          <a:xfrm>
            <a:off x="1664920" y="3305045"/>
            <a:ext cx="1446609" cy="2678906"/>
          </a:xfrm>
          <a:prstGeom prst="roundRect">
            <a:avLst>
              <a:gd name="adj" fmla="val 16667"/>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5363" name="Rectangle 3">
            <a:extLst>
              <a:ext uri="{FF2B5EF4-FFF2-40B4-BE49-F238E27FC236}">
                <a16:creationId xmlns:a16="http://schemas.microsoft.com/office/drawing/2014/main" id="{A1BA91CB-8D72-9247-A0C0-E50B9F63AD77}"/>
              </a:ext>
            </a:extLst>
          </p:cNvPr>
          <p:cNvSpPr>
            <a:spLocks noChangeArrowheads="1"/>
          </p:cNvSpPr>
          <p:nvPr/>
        </p:nvSpPr>
        <p:spPr bwMode="auto">
          <a:xfrm>
            <a:off x="1825654" y="3626514"/>
            <a:ext cx="1125141" cy="1982391"/>
          </a:xfrm>
          <a:prstGeom prst="rect">
            <a:avLst/>
          </a:prstGeom>
          <a:solidFill>
            <a:schemeClr val="tx1"/>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5364" name="Oval 5">
            <a:extLst>
              <a:ext uri="{FF2B5EF4-FFF2-40B4-BE49-F238E27FC236}">
                <a16:creationId xmlns:a16="http://schemas.microsoft.com/office/drawing/2014/main" id="{94AE8F5A-774D-7D49-A8A8-E81AC0EE76B8}"/>
              </a:ext>
            </a:extLst>
          </p:cNvPr>
          <p:cNvSpPr>
            <a:spLocks noChangeArrowheads="1"/>
          </p:cNvSpPr>
          <p:nvPr/>
        </p:nvSpPr>
        <p:spPr bwMode="auto">
          <a:xfrm>
            <a:off x="2281068" y="5693736"/>
            <a:ext cx="214313" cy="214313"/>
          </a:xfrm>
          <a:prstGeom prst="ellipse">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5365" name="Process 7">
            <a:extLst>
              <a:ext uri="{FF2B5EF4-FFF2-40B4-BE49-F238E27FC236}">
                <a16:creationId xmlns:a16="http://schemas.microsoft.com/office/drawing/2014/main" id="{226E4536-8D4F-0C43-860D-084A8C8CA2EA}"/>
              </a:ext>
            </a:extLst>
          </p:cNvPr>
          <p:cNvSpPr>
            <a:spLocks noChangeArrowheads="1"/>
          </p:cNvSpPr>
          <p:nvPr/>
        </p:nvSpPr>
        <p:spPr bwMode="auto">
          <a:xfrm>
            <a:off x="7241510" y="1322655"/>
            <a:ext cx="3161109" cy="4661297"/>
          </a:xfrm>
          <a:prstGeom prst="flowChartProcess">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dirty="0"/>
              <a:t>Server Side</a:t>
            </a:r>
          </a:p>
        </p:txBody>
      </p:sp>
      <p:sp>
        <p:nvSpPr>
          <p:cNvPr id="9" name="Process 8">
            <a:extLst>
              <a:ext uri="{FF2B5EF4-FFF2-40B4-BE49-F238E27FC236}">
                <a16:creationId xmlns:a16="http://schemas.microsoft.com/office/drawing/2014/main" id="{7A4F15F2-3290-7940-926E-364A7054B767}"/>
              </a:ext>
            </a:extLst>
          </p:cNvPr>
          <p:cNvSpPr/>
          <p:nvPr/>
        </p:nvSpPr>
        <p:spPr bwMode="auto">
          <a:xfrm>
            <a:off x="8259495" y="4113182"/>
            <a:ext cx="1875234" cy="1656457"/>
          </a:xfrm>
          <a:prstGeom prst="flowChartProcess">
            <a:avLst/>
          </a:prstGeom>
          <a:solidFill>
            <a:schemeClr val="accent1">
              <a:lumMod val="60000"/>
              <a:lumOff val="40000"/>
            </a:schemeClr>
          </a:solidFill>
          <a:ln w="25400" cap="flat" cmpd="sng" algn="ctr">
            <a:solidFill>
              <a:srgbClr val="000000"/>
            </a:solidFill>
            <a:prstDash val="solid"/>
            <a:round/>
            <a:headEnd type="none" w="med" len="med"/>
            <a:tailEnd type="none" w="med" len="med"/>
          </a:ln>
          <a:effectLst/>
          <a:extLst>
            <a:ext uri="{AF507438-7753-43e0-B8FC-AC1667EBCBE1}"/>
          </a:extLst>
        </p:spPr>
        <p:txBody>
          <a:bodyPr/>
          <a:lstStyle/>
          <a:p>
            <a:pPr algn="ctr" eaLnBrk="1" hangingPunct="1">
              <a:defRPr/>
            </a:pPr>
            <a:r>
              <a:rPr lang="en-US" sz="1266" dirty="0">
                <a:latin typeface="Gill Sans" charset="0"/>
                <a:ea typeface="ヒラギノ角ゴ ProN W3" charset="0"/>
                <a:cs typeface="ヒラギノ角ゴ ProN W3" charset="0"/>
                <a:sym typeface="Gill Sans" charset="0"/>
              </a:rPr>
              <a:t>Model</a:t>
            </a:r>
          </a:p>
        </p:txBody>
      </p:sp>
      <p:sp>
        <p:nvSpPr>
          <p:cNvPr id="15367" name="Process 10">
            <a:extLst>
              <a:ext uri="{FF2B5EF4-FFF2-40B4-BE49-F238E27FC236}">
                <a16:creationId xmlns:a16="http://schemas.microsoft.com/office/drawing/2014/main" id="{56CB9685-3B8A-D54C-B45A-A4724C2867AE}"/>
              </a:ext>
            </a:extLst>
          </p:cNvPr>
          <p:cNvSpPr>
            <a:spLocks noChangeArrowheads="1"/>
          </p:cNvSpPr>
          <p:nvPr/>
        </p:nvSpPr>
        <p:spPr bwMode="auto">
          <a:xfrm>
            <a:off x="7455823" y="4113182"/>
            <a:ext cx="535781" cy="1656457"/>
          </a:xfrm>
          <a:prstGeom prst="flowChartProcess">
            <a:avLst/>
          </a:prstGeom>
          <a:solidFill>
            <a:srgbClr val="92D050"/>
          </a:solidFill>
          <a:ln w="25400" algn="ctr">
            <a:solidFill>
              <a:srgbClr val="000000"/>
            </a:solidFill>
            <a:round/>
            <a:headEnd/>
            <a:tailEnd/>
          </a:ln>
        </p:spPr>
        <p:txBody>
          <a:bodyPr vert="eaVert"/>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1969"/>
              <a:t>Web Service</a:t>
            </a:r>
          </a:p>
        </p:txBody>
      </p:sp>
      <p:sp>
        <p:nvSpPr>
          <p:cNvPr id="15368" name="Process 11">
            <a:extLst>
              <a:ext uri="{FF2B5EF4-FFF2-40B4-BE49-F238E27FC236}">
                <a16:creationId xmlns:a16="http://schemas.microsoft.com/office/drawing/2014/main" id="{20E50C52-359B-3942-8643-95EFD6407FC0}"/>
              </a:ext>
            </a:extLst>
          </p:cNvPr>
          <p:cNvSpPr>
            <a:spLocks noChangeArrowheads="1"/>
          </p:cNvSpPr>
          <p:nvPr/>
        </p:nvSpPr>
        <p:spPr bwMode="auto">
          <a:xfrm>
            <a:off x="7455823" y="1912014"/>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Feature Extraction</a:t>
            </a:r>
          </a:p>
        </p:txBody>
      </p:sp>
      <p:sp>
        <p:nvSpPr>
          <p:cNvPr id="15369" name="Process 29">
            <a:extLst>
              <a:ext uri="{FF2B5EF4-FFF2-40B4-BE49-F238E27FC236}">
                <a16:creationId xmlns:a16="http://schemas.microsoft.com/office/drawing/2014/main" id="{13DE14A8-5138-8143-AAAD-71FA19AC8AA7}"/>
              </a:ext>
            </a:extLst>
          </p:cNvPr>
          <p:cNvSpPr>
            <a:spLocks noChangeArrowheads="1"/>
          </p:cNvSpPr>
          <p:nvPr/>
        </p:nvSpPr>
        <p:spPr bwMode="auto">
          <a:xfrm>
            <a:off x="7455823" y="2660992"/>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Classification</a:t>
            </a:r>
          </a:p>
        </p:txBody>
      </p:sp>
      <p:sp>
        <p:nvSpPr>
          <p:cNvPr id="15370" name="Process 30">
            <a:extLst>
              <a:ext uri="{FF2B5EF4-FFF2-40B4-BE49-F238E27FC236}">
                <a16:creationId xmlns:a16="http://schemas.microsoft.com/office/drawing/2014/main" id="{1E99F12A-7EBA-EC47-92DB-82598B9FA467}"/>
              </a:ext>
            </a:extLst>
          </p:cNvPr>
          <p:cNvSpPr>
            <a:spLocks noChangeArrowheads="1"/>
          </p:cNvSpPr>
          <p:nvPr/>
        </p:nvSpPr>
        <p:spPr bwMode="auto">
          <a:xfrm>
            <a:off x="7455823" y="3409969"/>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Prediction</a:t>
            </a:r>
          </a:p>
        </p:txBody>
      </p:sp>
      <p:cxnSp>
        <p:nvCxnSpPr>
          <p:cNvPr id="15371" name="Straight Arrow Connector 13">
            <a:extLst>
              <a:ext uri="{FF2B5EF4-FFF2-40B4-BE49-F238E27FC236}">
                <a16:creationId xmlns:a16="http://schemas.microsoft.com/office/drawing/2014/main" id="{71DC61F3-7A6E-334A-BCE8-CB846468F56B}"/>
              </a:ext>
            </a:extLst>
          </p:cNvPr>
          <p:cNvCxnSpPr>
            <a:cxnSpLocks/>
          </p:cNvCxnSpPr>
          <p:nvPr/>
        </p:nvCxnSpPr>
        <p:spPr bwMode="auto">
          <a:xfrm>
            <a:off x="5151963" y="4374375"/>
            <a:ext cx="1982391" cy="0"/>
          </a:xfrm>
          <a:prstGeom prst="straightConnector1">
            <a:avLst/>
          </a:prstGeom>
          <a:noFill/>
          <a:ln w="25400" algn="ctr">
            <a:solidFill>
              <a:srgbClr val="000000"/>
            </a:solidFill>
            <a:round/>
            <a:headEnd/>
            <a:tailEnd type="triangle" w="med" len="med"/>
          </a:ln>
        </p:spPr>
      </p:cxnSp>
      <p:sp>
        <p:nvSpPr>
          <p:cNvPr id="15372" name="TextBox 16">
            <a:extLst>
              <a:ext uri="{FF2B5EF4-FFF2-40B4-BE49-F238E27FC236}">
                <a16:creationId xmlns:a16="http://schemas.microsoft.com/office/drawing/2014/main" id="{F461FEFE-B89D-AA47-BF2C-BC86DEB2FDC1}"/>
              </a:ext>
            </a:extLst>
          </p:cNvPr>
          <p:cNvSpPr txBox="1">
            <a:spLocks noChangeArrowheads="1"/>
          </p:cNvSpPr>
          <p:nvPr/>
        </p:nvSpPr>
        <p:spPr bwMode="auto">
          <a:xfrm>
            <a:off x="5696674" y="4002677"/>
            <a:ext cx="894797" cy="35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687"/>
              <a:t>Request</a:t>
            </a:r>
          </a:p>
        </p:txBody>
      </p:sp>
      <p:cxnSp>
        <p:nvCxnSpPr>
          <p:cNvPr id="15373" name="Straight Arrow Connector 35">
            <a:extLst>
              <a:ext uri="{FF2B5EF4-FFF2-40B4-BE49-F238E27FC236}">
                <a16:creationId xmlns:a16="http://schemas.microsoft.com/office/drawing/2014/main" id="{D06ED5EE-9ECC-9848-8FDA-B30DB61AD277}"/>
              </a:ext>
            </a:extLst>
          </p:cNvPr>
          <p:cNvCxnSpPr>
            <a:cxnSpLocks/>
          </p:cNvCxnSpPr>
          <p:nvPr/>
        </p:nvCxnSpPr>
        <p:spPr bwMode="auto">
          <a:xfrm flipH="1">
            <a:off x="5151963" y="4858811"/>
            <a:ext cx="1951137" cy="0"/>
          </a:xfrm>
          <a:prstGeom prst="straightConnector1">
            <a:avLst/>
          </a:prstGeom>
          <a:noFill/>
          <a:ln w="25400" algn="ctr">
            <a:solidFill>
              <a:srgbClr val="000000"/>
            </a:solidFill>
            <a:round/>
            <a:headEnd/>
            <a:tailEnd type="triangle" w="med" len="med"/>
          </a:ln>
        </p:spPr>
      </p:cxnSp>
      <p:sp>
        <p:nvSpPr>
          <p:cNvPr id="15374" name="TextBox 40">
            <a:extLst>
              <a:ext uri="{FF2B5EF4-FFF2-40B4-BE49-F238E27FC236}">
                <a16:creationId xmlns:a16="http://schemas.microsoft.com/office/drawing/2014/main" id="{D267F18D-5680-D241-A184-3B06D7183AFF}"/>
              </a:ext>
            </a:extLst>
          </p:cNvPr>
          <p:cNvSpPr txBox="1">
            <a:spLocks noChangeArrowheads="1"/>
          </p:cNvSpPr>
          <p:nvPr/>
        </p:nvSpPr>
        <p:spPr bwMode="auto">
          <a:xfrm>
            <a:off x="5694441" y="4487113"/>
            <a:ext cx="857864" cy="35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687"/>
              <a:t>Answer</a:t>
            </a:r>
          </a:p>
        </p:txBody>
      </p:sp>
      <p:cxnSp>
        <p:nvCxnSpPr>
          <p:cNvPr id="15375" name="Straight Arrow Connector 41">
            <a:extLst>
              <a:ext uri="{FF2B5EF4-FFF2-40B4-BE49-F238E27FC236}">
                <a16:creationId xmlns:a16="http://schemas.microsoft.com/office/drawing/2014/main" id="{1ECC038A-C748-2547-B615-8ECE380C673D}"/>
              </a:ext>
            </a:extLst>
          </p:cNvPr>
          <p:cNvCxnSpPr>
            <a:cxnSpLocks/>
          </p:cNvCxnSpPr>
          <p:nvPr/>
        </p:nvCxnSpPr>
        <p:spPr bwMode="auto">
          <a:xfrm>
            <a:off x="5151963" y="5501748"/>
            <a:ext cx="1982391" cy="0"/>
          </a:xfrm>
          <a:prstGeom prst="straightConnector1">
            <a:avLst/>
          </a:prstGeom>
          <a:noFill/>
          <a:ln w="25400" algn="ctr">
            <a:solidFill>
              <a:srgbClr val="000000"/>
            </a:solidFill>
            <a:round/>
            <a:headEnd/>
            <a:tailEnd type="triangle" w="med" len="med"/>
          </a:ln>
        </p:spPr>
      </p:cxnSp>
      <p:sp>
        <p:nvSpPr>
          <p:cNvPr id="15376" name="TextBox 42">
            <a:extLst>
              <a:ext uri="{FF2B5EF4-FFF2-40B4-BE49-F238E27FC236}">
                <a16:creationId xmlns:a16="http://schemas.microsoft.com/office/drawing/2014/main" id="{EC2602AA-5483-834F-AE11-96185F56CF89}"/>
              </a:ext>
            </a:extLst>
          </p:cNvPr>
          <p:cNvSpPr txBox="1">
            <a:spLocks noChangeArrowheads="1"/>
          </p:cNvSpPr>
          <p:nvPr/>
        </p:nvSpPr>
        <p:spPr bwMode="auto">
          <a:xfrm>
            <a:off x="5239028" y="5141213"/>
            <a:ext cx="1806841" cy="87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687" dirty="0"/>
              <a:t>Answer Evaluation</a:t>
            </a:r>
            <a:br>
              <a:rPr lang="en-US" altLang="en-US" sz="1687" dirty="0"/>
            </a:br>
            <a:r>
              <a:rPr lang="en-US" altLang="en-US" sz="1687" dirty="0"/>
              <a:t>Reinforcement</a:t>
            </a:r>
            <a:br>
              <a:rPr lang="en-US" altLang="en-US" sz="1687" dirty="0"/>
            </a:br>
            <a:r>
              <a:rPr lang="en-US" altLang="en-US" sz="1687" dirty="0"/>
              <a:t>Learning</a:t>
            </a:r>
          </a:p>
        </p:txBody>
      </p:sp>
      <p:sp>
        <p:nvSpPr>
          <p:cNvPr id="15377" name="Process 43">
            <a:extLst>
              <a:ext uri="{FF2B5EF4-FFF2-40B4-BE49-F238E27FC236}">
                <a16:creationId xmlns:a16="http://schemas.microsoft.com/office/drawing/2014/main" id="{0AB13972-5C5C-1947-AE3A-90AD61A0325E}"/>
              </a:ext>
            </a:extLst>
          </p:cNvPr>
          <p:cNvSpPr>
            <a:spLocks noChangeArrowheads="1"/>
          </p:cNvSpPr>
          <p:nvPr/>
        </p:nvSpPr>
        <p:spPr bwMode="auto">
          <a:xfrm>
            <a:off x="3237662" y="3250352"/>
            <a:ext cx="1840631" cy="2733600"/>
          </a:xfrm>
          <a:prstGeom prst="flowChartProcess">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dirty="0"/>
              <a:t>Application</a:t>
            </a:r>
          </a:p>
        </p:txBody>
      </p:sp>
    </p:spTree>
    <p:extLst>
      <p:ext uri="{BB962C8B-B14F-4D97-AF65-F5344CB8AC3E}">
        <p14:creationId xmlns:p14="http://schemas.microsoft.com/office/powerpoint/2010/main" val="314954081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
            <a:extLst>
              <a:ext uri="{FF2B5EF4-FFF2-40B4-BE49-F238E27FC236}">
                <a16:creationId xmlns:a16="http://schemas.microsoft.com/office/drawing/2014/main" id="{3B3622A3-98DD-2D4A-9136-A11BEDB05193}"/>
              </a:ext>
            </a:extLst>
          </p:cNvPr>
          <p:cNvSpPr txBox="1">
            <a:spLocks noChangeArrowheads="1"/>
          </p:cNvSpPr>
          <p:nvPr/>
        </p:nvSpPr>
        <p:spPr bwMode="auto">
          <a:xfrm>
            <a:off x="561565" y="427661"/>
            <a:ext cx="6903992" cy="6965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102000"/>
              </a:lnSpc>
              <a:spcBef>
                <a:spcPct val="0"/>
              </a:spcBef>
              <a:spcAft>
                <a:spcPct val="0"/>
              </a:spcAft>
              <a:defRPr sz="5400">
                <a:solidFill>
                  <a:srgbClr val="62ADC4"/>
                </a:solidFill>
                <a:latin typeface="+mj-lt"/>
                <a:ea typeface="+mj-ea"/>
                <a:cs typeface="+mj-cs"/>
                <a:sym typeface="H Avenir Heavy" charset="0"/>
              </a:defRPr>
            </a:lvl1pPr>
            <a:lvl2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2pPr>
            <a:lvl3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3pPr>
            <a:lvl4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4pPr>
            <a:lvl5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5pPr>
            <a:lvl6pPr marL="4572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6pPr>
            <a:lvl7pPr marL="9144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7pPr>
            <a:lvl8pPr marL="13716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8pPr>
            <a:lvl9pPr marL="18288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9pPr>
          </a:lstStyle>
          <a:p>
            <a:pPr eaLnBrk="1" hangingPunct="1">
              <a:defRPr/>
            </a:pPr>
            <a:r>
              <a:rPr lang="en-US" altLang="en-US" sz="3797" kern="0" dirty="0"/>
              <a:t>Client-Side Machine Learning Process</a:t>
            </a:r>
          </a:p>
        </p:txBody>
      </p:sp>
      <p:sp>
        <p:nvSpPr>
          <p:cNvPr id="16386" name="Rounded Rectangle 2">
            <a:extLst>
              <a:ext uri="{FF2B5EF4-FFF2-40B4-BE49-F238E27FC236}">
                <a16:creationId xmlns:a16="http://schemas.microsoft.com/office/drawing/2014/main" id="{FBEF2367-F69D-E247-A529-CB425C13E892}"/>
              </a:ext>
            </a:extLst>
          </p:cNvPr>
          <p:cNvSpPr>
            <a:spLocks noChangeArrowheads="1"/>
          </p:cNvSpPr>
          <p:nvPr/>
        </p:nvSpPr>
        <p:spPr bwMode="auto">
          <a:xfrm>
            <a:off x="2111538" y="2883019"/>
            <a:ext cx="1446609" cy="2678906"/>
          </a:xfrm>
          <a:prstGeom prst="roundRect">
            <a:avLst>
              <a:gd name="adj" fmla="val 16667"/>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6387" name="Rectangle 3">
            <a:extLst>
              <a:ext uri="{FF2B5EF4-FFF2-40B4-BE49-F238E27FC236}">
                <a16:creationId xmlns:a16="http://schemas.microsoft.com/office/drawing/2014/main" id="{876468C6-D267-7241-A989-C7CB63DCD2E6}"/>
              </a:ext>
            </a:extLst>
          </p:cNvPr>
          <p:cNvSpPr>
            <a:spLocks noChangeArrowheads="1"/>
          </p:cNvSpPr>
          <p:nvPr/>
        </p:nvSpPr>
        <p:spPr bwMode="auto">
          <a:xfrm>
            <a:off x="2272272" y="3204488"/>
            <a:ext cx="1125141" cy="1982391"/>
          </a:xfrm>
          <a:prstGeom prst="rect">
            <a:avLst/>
          </a:prstGeom>
          <a:solidFill>
            <a:schemeClr val="tx1"/>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6388" name="Oval 5">
            <a:extLst>
              <a:ext uri="{FF2B5EF4-FFF2-40B4-BE49-F238E27FC236}">
                <a16:creationId xmlns:a16="http://schemas.microsoft.com/office/drawing/2014/main" id="{D3EF8411-C0CF-934D-BA55-2670A654A815}"/>
              </a:ext>
            </a:extLst>
          </p:cNvPr>
          <p:cNvSpPr>
            <a:spLocks noChangeArrowheads="1"/>
          </p:cNvSpPr>
          <p:nvPr/>
        </p:nvSpPr>
        <p:spPr bwMode="auto">
          <a:xfrm>
            <a:off x="2727686" y="5271710"/>
            <a:ext cx="214313" cy="214313"/>
          </a:xfrm>
          <a:prstGeom prst="ellipse">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6389" name="Process 7">
            <a:extLst>
              <a:ext uri="{FF2B5EF4-FFF2-40B4-BE49-F238E27FC236}">
                <a16:creationId xmlns:a16="http://schemas.microsoft.com/office/drawing/2014/main" id="{3B6711A2-CE50-6E41-8D9A-D364749B08F7}"/>
              </a:ext>
            </a:extLst>
          </p:cNvPr>
          <p:cNvSpPr>
            <a:spLocks noChangeArrowheads="1"/>
          </p:cNvSpPr>
          <p:nvPr/>
        </p:nvSpPr>
        <p:spPr bwMode="auto">
          <a:xfrm>
            <a:off x="7764030" y="900629"/>
            <a:ext cx="3161109" cy="4661297"/>
          </a:xfrm>
          <a:prstGeom prst="flowChartProcess">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Server Side</a:t>
            </a:r>
          </a:p>
        </p:txBody>
      </p:sp>
      <p:sp>
        <p:nvSpPr>
          <p:cNvPr id="16390" name="Process 10">
            <a:extLst>
              <a:ext uri="{FF2B5EF4-FFF2-40B4-BE49-F238E27FC236}">
                <a16:creationId xmlns:a16="http://schemas.microsoft.com/office/drawing/2014/main" id="{F9CDC598-CCF6-6D41-9FD5-BA704D6BF660}"/>
              </a:ext>
            </a:extLst>
          </p:cNvPr>
          <p:cNvSpPr>
            <a:spLocks noChangeArrowheads="1"/>
          </p:cNvSpPr>
          <p:nvPr/>
        </p:nvSpPr>
        <p:spPr bwMode="auto">
          <a:xfrm>
            <a:off x="7978343" y="3691156"/>
            <a:ext cx="535781" cy="1656457"/>
          </a:xfrm>
          <a:prstGeom prst="flowChartProcess">
            <a:avLst/>
          </a:prstGeom>
          <a:solidFill>
            <a:srgbClr val="92D050"/>
          </a:solidFill>
          <a:ln w="25400" algn="ctr">
            <a:solidFill>
              <a:srgbClr val="000000"/>
            </a:solidFill>
            <a:round/>
            <a:headEnd/>
            <a:tailEnd/>
          </a:ln>
        </p:spPr>
        <p:txBody>
          <a:bodyPr vert="eaVert"/>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1969"/>
              <a:t>Web Service</a:t>
            </a:r>
          </a:p>
        </p:txBody>
      </p:sp>
      <p:sp>
        <p:nvSpPr>
          <p:cNvPr id="16391" name="Process 11">
            <a:extLst>
              <a:ext uri="{FF2B5EF4-FFF2-40B4-BE49-F238E27FC236}">
                <a16:creationId xmlns:a16="http://schemas.microsoft.com/office/drawing/2014/main" id="{8889A4E6-B1F9-DA44-B604-734F0756DF2C}"/>
              </a:ext>
            </a:extLst>
          </p:cNvPr>
          <p:cNvSpPr>
            <a:spLocks noChangeArrowheads="1"/>
          </p:cNvSpPr>
          <p:nvPr/>
        </p:nvSpPr>
        <p:spPr bwMode="auto">
          <a:xfrm>
            <a:off x="7978343" y="1489988"/>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Feature Extraction</a:t>
            </a:r>
          </a:p>
        </p:txBody>
      </p:sp>
      <p:sp>
        <p:nvSpPr>
          <p:cNvPr id="16392" name="Process 29">
            <a:extLst>
              <a:ext uri="{FF2B5EF4-FFF2-40B4-BE49-F238E27FC236}">
                <a16:creationId xmlns:a16="http://schemas.microsoft.com/office/drawing/2014/main" id="{059500D8-3BFA-D34E-9F97-4D0BC79A4717}"/>
              </a:ext>
            </a:extLst>
          </p:cNvPr>
          <p:cNvSpPr>
            <a:spLocks noChangeArrowheads="1"/>
          </p:cNvSpPr>
          <p:nvPr/>
        </p:nvSpPr>
        <p:spPr bwMode="auto">
          <a:xfrm>
            <a:off x="7978343" y="2238966"/>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Classification</a:t>
            </a:r>
          </a:p>
        </p:txBody>
      </p:sp>
      <p:sp>
        <p:nvSpPr>
          <p:cNvPr id="16393" name="Process 30">
            <a:extLst>
              <a:ext uri="{FF2B5EF4-FFF2-40B4-BE49-F238E27FC236}">
                <a16:creationId xmlns:a16="http://schemas.microsoft.com/office/drawing/2014/main" id="{941CC48E-3DA8-6944-856B-3CFADA816439}"/>
              </a:ext>
            </a:extLst>
          </p:cNvPr>
          <p:cNvSpPr>
            <a:spLocks noChangeArrowheads="1"/>
          </p:cNvSpPr>
          <p:nvPr/>
        </p:nvSpPr>
        <p:spPr bwMode="auto">
          <a:xfrm>
            <a:off x="7978343" y="2987943"/>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Prediction</a:t>
            </a:r>
          </a:p>
        </p:txBody>
      </p:sp>
      <p:cxnSp>
        <p:nvCxnSpPr>
          <p:cNvPr id="16394" name="Straight Arrow Connector 41">
            <a:extLst>
              <a:ext uri="{FF2B5EF4-FFF2-40B4-BE49-F238E27FC236}">
                <a16:creationId xmlns:a16="http://schemas.microsoft.com/office/drawing/2014/main" id="{9F116F53-601E-E045-854B-EA5E2FE6CECC}"/>
              </a:ext>
            </a:extLst>
          </p:cNvPr>
          <p:cNvCxnSpPr>
            <a:cxnSpLocks/>
          </p:cNvCxnSpPr>
          <p:nvPr/>
        </p:nvCxnSpPr>
        <p:spPr bwMode="auto">
          <a:xfrm>
            <a:off x="5674483" y="4154384"/>
            <a:ext cx="1982391" cy="0"/>
          </a:xfrm>
          <a:prstGeom prst="straightConnector1">
            <a:avLst/>
          </a:prstGeom>
          <a:noFill/>
          <a:ln w="25400" algn="ctr">
            <a:solidFill>
              <a:srgbClr val="000000"/>
            </a:solidFill>
            <a:round/>
            <a:headEnd/>
            <a:tailEnd type="triangle" w="med" len="med"/>
          </a:ln>
        </p:spPr>
      </p:cxnSp>
      <p:sp>
        <p:nvSpPr>
          <p:cNvPr id="16395" name="TextBox 42">
            <a:extLst>
              <a:ext uri="{FF2B5EF4-FFF2-40B4-BE49-F238E27FC236}">
                <a16:creationId xmlns:a16="http://schemas.microsoft.com/office/drawing/2014/main" id="{A50261FB-7B21-DF4C-890C-A385FD3D77D5}"/>
              </a:ext>
            </a:extLst>
          </p:cNvPr>
          <p:cNvSpPr txBox="1">
            <a:spLocks noChangeArrowheads="1"/>
          </p:cNvSpPr>
          <p:nvPr/>
        </p:nvSpPr>
        <p:spPr bwMode="auto">
          <a:xfrm>
            <a:off x="5761548" y="3793847"/>
            <a:ext cx="1806841" cy="87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687" dirty="0"/>
              <a:t>Answer Evaluation</a:t>
            </a:r>
            <a:br>
              <a:rPr lang="en-US" altLang="en-US" sz="1687" dirty="0"/>
            </a:br>
            <a:r>
              <a:rPr lang="en-US" altLang="en-US" sz="1687" dirty="0"/>
              <a:t>Reinforcement</a:t>
            </a:r>
            <a:br>
              <a:rPr lang="en-US" altLang="en-US" sz="1687" dirty="0"/>
            </a:br>
            <a:r>
              <a:rPr lang="en-US" altLang="en-US" sz="1687" dirty="0"/>
              <a:t>Learning</a:t>
            </a:r>
          </a:p>
        </p:txBody>
      </p:sp>
      <p:sp>
        <p:nvSpPr>
          <p:cNvPr id="16396" name="Process 1">
            <a:extLst>
              <a:ext uri="{FF2B5EF4-FFF2-40B4-BE49-F238E27FC236}">
                <a16:creationId xmlns:a16="http://schemas.microsoft.com/office/drawing/2014/main" id="{38094B63-BBF8-3342-B56D-EE751B6D84A0}"/>
              </a:ext>
            </a:extLst>
          </p:cNvPr>
          <p:cNvSpPr>
            <a:spLocks noChangeArrowheads="1"/>
          </p:cNvSpPr>
          <p:nvPr/>
        </p:nvSpPr>
        <p:spPr bwMode="auto">
          <a:xfrm>
            <a:off x="3799249" y="2828326"/>
            <a:ext cx="1875234" cy="2733600"/>
          </a:xfrm>
          <a:prstGeom prst="flowChartProcess">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Application</a:t>
            </a:r>
          </a:p>
        </p:txBody>
      </p:sp>
      <p:sp>
        <p:nvSpPr>
          <p:cNvPr id="9" name="Process 8">
            <a:extLst>
              <a:ext uri="{FF2B5EF4-FFF2-40B4-BE49-F238E27FC236}">
                <a16:creationId xmlns:a16="http://schemas.microsoft.com/office/drawing/2014/main" id="{7A4F15F2-3290-7940-926E-364A7054B767}"/>
              </a:ext>
            </a:extLst>
          </p:cNvPr>
          <p:cNvSpPr/>
          <p:nvPr/>
        </p:nvSpPr>
        <p:spPr bwMode="auto">
          <a:xfrm>
            <a:off x="4013561" y="4154383"/>
            <a:ext cx="1419820" cy="1224483"/>
          </a:xfrm>
          <a:prstGeom prst="flowChartProcess">
            <a:avLst/>
          </a:prstGeom>
          <a:solidFill>
            <a:schemeClr val="accent1">
              <a:lumMod val="60000"/>
              <a:lumOff val="40000"/>
            </a:schemeClr>
          </a:solidFill>
          <a:ln w="25400" cap="flat" cmpd="sng" algn="ctr">
            <a:solidFill>
              <a:srgbClr val="000000"/>
            </a:solidFill>
            <a:prstDash val="solid"/>
            <a:round/>
            <a:headEnd type="none" w="med" len="med"/>
            <a:tailEnd type="none" w="med" len="med"/>
          </a:ln>
          <a:effectLst/>
          <a:extLst>
            <a:ext uri="{AF507438-7753-43e0-B8FC-AC1667EBCBE1}"/>
          </a:extLst>
        </p:spPr>
        <p:txBody>
          <a:bodyPr/>
          <a:lstStyle/>
          <a:p>
            <a:pPr algn="ctr" eaLnBrk="1" hangingPunct="1">
              <a:defRPr/>
            </a:pPr>
            <a:r>
              <a:rPr lang="en-US" sz="1266" dirty="0">
                <a:latin typeface="Gill Sans" charset="0"/>
                <a:ea typeface="ヒラギノ角ゴ ProN W3" charset="0"/>
                <a:cs typeface="ヒラギノ角ゴ ProN W3" charset="0"/>
                <a:sym typeface="Gill Sans" charset="0"/>
              </a:rPr>
              <a:t>Copy of</a:t>
            </a:r>
          </a:p>
          <a:p>
            <a:pPr algn="ctr" eaLnBrk="1" hangingPunct="1">
              <a:defRPr/>
            </a:pPr>
            <a:r>
              <a:rPr lang="en-US" sz="1266" dirty="0">
                <a:latin typeface="Gill Sans" charset="0"/>
                <a:ea typeface="ヒラギノ角ゴ ProN W3" charset="0"/>
                <a:cs typeface="ヒラギノ角ゴ ProN W3" charset="0"/>
                <a:sym typeface="Gill Sans" charset="0"/>
              </a:rPr>
              <a:t>Model</a:t>
            </a:r>
          </a:p>
        </p:txBody>
      </p:sp>
      <p:sp>
        <p:nvSpPr>
          <p:cNvPr id="19" name="Process 18">
            <a:extLst>
              <a:ext uri="{FF2B5EF4-FFF2-40B4-BE49-F238E27FC236}">
                <a16:creationId xmlns:a16="http://schemas.microsoft.com/office/drawing/2014/main" id="{53CF1400-5768-6A45-9DF0-B9635479008B}"/>
              </a:ext>
            </a:extLst>
          </p:cNvPr>
          <p:cNvSpPr/>
          <p:nvPr/>
        </p:nvSpPr>
        <p:spPr bwMode="auto">
          <a:xfrm>
            <a:off x="8728436" y="3691156"/>
            <a:ext cx="1910953" cy="1656457"/>
          </a:xfrm>
          <a:prstGeom prst="flowChartProcess">
            <a:avLst/>
          </a:prstGeom>
          <a:solidFill>
            <a:schemeClr val="accent1">
              <a:lumMod val="60000"/>
              <a:lumOff val="40000"/>
            </a:schemeClr>
          </a:solidFill>
          <a:ln w="25400" cap="flat" cmpd="sng" algn="ctr">
            <a:solidFill>
              <a:srgbClr val="000000"/>
            </a:solidFill>
            <a:prstDash val="solid"/>
            <a:round/>
            <a:headEnd type="none" w="med" len="med"/>
            <a:tailEnd type="none" w="med" len="med"/>
          </a:ln>
          <a:effectLst/>
          <a:extLst>
            <a:ext uri="{AF507438-7753-43e0-B8FC-AC1667EBCBE1}"/>
          </a:extLst>
        </p:spPr>
        <p:txBody>
          <a:bodyPr/>
          <a:lstStyle/>
          <a:p>
            <a:pPr algn="ctr" eaLnBrk="1" hangingPunct="1">
              <a:defRPr/>
            </a:pPr>
            <a:r>
              <a:rPr lang="en-US" sz="1266" dirty="0">
                <a:latin typeface="Gill Sans" charset="0"/>
                <a:ea typeface="ヒラギノ角ゴ ProN W3" charset="0"/>
                <a:cs typeface="ヒラギノ角ゴ ProN W3" charset="0"/>
                <a:sym typeface="Gill Sans" charset="0"/>
              </a:rPr>
              <a:t>Model Creation / Updates</a:t>
            </a:r>
          </a:p>
        </p:txBody>
      </p:sp>
      <p:sp>
        <p:nvSpPr>
          <p:cNvPr id="16399" name="TextBox 4">
            <a:extLst>
              <a:ext uri="{FF2B5EF4-FFF2-40B4-BE49-F238E27FC236}">
                <a16:creationId xmlns:a16="http://schemas.microsoft.com/office/drawing/2014/main" id="{40B956D2-8209-9645-9A5C-744EDFF5C05E}"/>
              </a:ext>
            </a:extLst>
          </p:cNvPr>
          <p:cNvSpPr txBox="1">
            <a:spLocks noChangeArrowheads="1"/>
          </p:cNvSpPr>
          <p:nvPr/>
        </p:nvSpPr>
        <p:spPr bwMode="auto">
          <a:xfrm>
            <a:off x="3955518" y="3284855"/>
            <a:ext cx="1538140" cy="61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687" dirty="0"/>
              <a:t>Requests / Answers</a:t>
            </a:r>
          </a:p>
        </p:txBody>
      </p:sp>
      <p:sp>
        <p:nvSpPr>
          <p:cNvPr id="21" name="Process 20">
            <a:extLst>
              <a:ext uri="{FF2B5EF4-FFF2-40B4-BE49-F238E27FC236}">
                <a16:creationId xmlns:a16="http://schemas.microsoft.com/office/drawing/2014/main" id="{CB3287C0-FB02-2644-8354-043E5A19A381}"/>
              </a:ext>
            </a:extLst>
          </p:cNvPr>
          <p:cNvSpPr/>
          <p:nvPr/>
        </p:nvSpPr>
        <p:spPr bwMode="auto">
          <a:xfrm>
            <a:off x="5942374" y="4943545"/>
            <a:ext cx="1419820" cy="1002357"/>
          </a:xfrm>
          <a:prstGeom prst="flowChartProcess">
            <a:avLst/>
          </a:prstGeom>
          <a:solidFill>
            <a:schemeClr val="accent1">
              <a:lumMod val="60000"/>
              <a:lumOff val="40000"/>
            </a:schemeClr>
          </a:solidFill>
          <a:ln w="25400" cap="flat" cmpd="sng" algn="ctr">
            <a:solidFill>
              <a:srgbClr val="000000"/>
            </a:solidFill>
            <a:prstDash val="solid"/>
            <a:round/>
            <a:headEnd type="none" w="med" len="med"/>
            <a:tailEnd type="none" w="med" len="med"/>
          </a:ln>
          <a:effectLst/>
          <a:extLst>
            <a:ext uri="{AF507438-7753-43e0-B8FC-AC1667EBCBE1}"/>
          </a:extLst>
        </p:spPr>
        <p:txBody>
          <a:bodyPr/>
          <a:lstStyle/>
          <a:p>
            <a:pPr algn="ctr" eaLnBrk="1" hangingPunct="1">
              <a:defRPr/>
            </a:pPr>
            <a:r>
              <a:rPr lang="en-US" sz="1266" dirty="0">
                <a:latin typeface="Gill Sans" charset="0"/>
                <a:ea typeface="ヒラギノ角ゴ ProN W3" charset="0"/>
                <a:cs typeface="ヒラギノ角ゴ ProN W3" charset="0"/>
                <a:sym typeface="Gill Sans" charset="0"/>
              </a:rPr>
              <a:t>Updated</a:t>
            </a:r>
          </a:p>
          <a:p>
            <a:pPr algn="ctr" eaLnBrk="1" hangingPunct="1">
              <a:defRPr/>
            </a:pPr>
            <a:r>
              <a:rPr lang="en-US" sz="1266" dirty="0">
                <a:latin typeface="Gill Sans" charset="0"/>
                <a:ea typeface="ヒラギノ角ゴ ProN W3" charset="0"/>
                <a:cs typeface="ヒラギノ角ゴ ProN W3" charset="0"/>
                <a:sym typeface="Gill Sans" charset="0"/>
              </a:rPr>
              <a:t>Model</a:t>
            </a:r>
          </a:p>
        </p:txBody>
      </p:sp>
      <p:cxnSp>
        <p:nvCxnSpPr>
          <p:cNvPr id="16401" name="Elbow Connector 9">
            <a:extLst>
              <a:ext uri="{FF2B5EF4-FFF2-40B4-BE49-F238E27FC236}">
                <a16:creationId xmlns:a16="http://schemas.microsoft.com/office/drawing/2014/main" id="{08922664-744A-3649-A401-F6A948371A3B}"/>
              </a:ext>
            </a:extLst>
          </p:cNvPr>
          <p:cNvCxnSpPr>
            <a:cxnSpLocks noChangeShapeType="1"/>
          </p:cNvCxnSpPr>
          <p:nvPr/>
        </p:nvCxnSpPr>
        <p:spPr bwMode="auto">
          <a:xfrm rot="10800000" flipV="1">
            <a:off x="7366659" y="5390029"/>
            <a:ext cx="2317254" cy="343793"/>
          </a:xfrm>
          <a:prstGeom prst="bentConnector3">
            <a:avLst>
              <a:gd name="adj1" fmla="val -176"/>
            </a:avLst>
          </a:prstGeom>
          <a:noFill/>
          <a:ln w="25400" algn="ctr">
            <a:solidFill>
              <a:srgbClr val="000000"/>
            </a:solidFill>
            <a:round/>
            <a:headEnd/>
            <a:tailEnd type="triangle" w="med" len="med"/>
          </a:ln>
        </p:spPr>
      </p:cxnSp>
      <p:cxnSp>
        <p:nvCxnSpPr>
          <p:cNvPr id="16402" name="Elbow Connector 14">
            <a:extLst>
              <a:ext uri="{FF2B5EF4-FFF2-40B4-BE49-F238E27FC236}">
                <a16:creationId xmlns:a16="http://schemas.microsoft.com/office/drawing/2014/main" id="{23456F71-5941-824C-B3F7-85919A626E89}"/>
              </a:ext>
            </a:extLst>
          </p:cNvPr>
          <p:cNvCxnSpPr>
            <a:cxnSpLocks noChangeShapeType="1"/>
            <a:endCxn id="9" idx="2"/>
          </p:cNvCxnSpPr>
          <p:nvPr/>
        </p:nvCxnSpPr>
        <p:spPr bwMode="auto">
          <a:xfrm rot="10800000">
            <a:off x="4723472" y="5378867"/>
            <a:ext cx="1218905" cy="343797"/>
          </a:xfrm>
          <a:prstGeom prst="bentConnector2">
            <a:avLst/>
          </a:prstGeom>
          <a:noFill/>
          <a:ln w="25400" algn="ctr">
            <a:solidFill>
              <a:srgbClr val="000000"/>
            </a:solidFill>
            <a:round/>
            <a:headEnd/>
            <a:tailEnd type="triangle" w="med" len="med"/>
          </a:ln>
        </p:spPr>
      </p:cxnSp>
    </p:spTree>
    <p:extLst>
      <p:ext uri="{BB962C8B-B14F-4D97-AF65-F5344CB8AC3E}">
        <p14:creationId xmlns:p14="http://schemas.microsoft.com/office/powerpoint/2010/main" val="2351509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E2AA8231-3529-A449-A205-F1B288C8E20D}"/>
              </a:ext>
            </a:extLst>
          </p:cNvPr>
          <p:cNvSpPr>
            <a:spLocks/>
          </p:cNvSpPr>
          <p:nvPr/>
        </p:nvSpPr>
        <p:spPr bwMode="auto">
          <a:xfrm>
            <a:off x="6271921" y="154251"/>
            <a:ext cx="4955977"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1pPr>
            <a:lvl2pPr marL="742950" indent="-28575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2pPr>
            <a:lvl3pPr marL="11430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3pPr>
            <a:lvl4pPr marL="16002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4pPr>
            <a:lvl5pPr marL="20574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5pPr>
            <a:lvl6pPr marL="25146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6pPr>
            <a:lvl7pPr marL="29718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7pPr>
            <a:lvl8pPr marL="34290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8pPr>
            <a:lvl9pPr marL="38862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9pPr>
          </a:lstStyle>
          <a:p>
            <a:pPr>
              <a:lnSpc>
                <a:spcPct val="90000"/>
              </a:lnSpc>
              <a:spcBef>
                <a:spcPct val="0"/>
              </a:spcBef>
              <a:buClrTx/>
              <a:buSzTx/>
              <a:buNone/>
            </a:pPr>
            <a:r>
              <a:rPr lang="en-US" altLang="en-US" sz="4400" dirty="0">
                <a:solidFill>
                  <a:schemeClr val="tx1"/>
                </a:solidFill>
                <a:latin typeface="Franklin Gothic Medium Cond" panose="020B0606030402020204" pitchFamily="34" charset="0"/>
                <a:ea typeface="+mj-ea"/>
                <a:cs typeface="+mj-cs"/>
                <a:sym typeface="H Avenir Heavy" charset="0"/>
              </a:rPr>
              <a:t>Client-Side</a:t>
            </a:r>
          </a:p>
        </p:txBody>
      </p:sp>
      <p:sp>
        <p:nvSpPr>
          <p:cNvPr id="17411" name="Rectangle 3">
            <a:extLst>
              <a:ext uri="{FF2B5EF4-FFF2-40B4-BE49-F238E27FC236}">
                <a16:creationId xmlns:a16="http://schemas.microsoft.com/office/drawing/2014/main" id="{D0D9B4EB-6621-F74D-9125-312C8A685A12}"/>
              </a:ext>
            </a:extLst>
          </p:cNvPr>
          <p:cNvSpPr>
            <a:spLocks noGrp="1" noChangeArrowheads="1"/>
          </p:cNvSpPr>
          <p:nvPr>
            <p:ph type="title"/>
          </p:nvPr>
        </p:nvSpPr>
        <p:spPr>
          <a:xfrm>
            <a:off x="386499" y="254524"/>
            <a:ext cx="5099901" cy="540618"/>
          </a:xfrm>
        </p:spPr>
        <p:txBody>
          <a:bodyPr/>
          <a:lstStyle/>
          <a:p>
            <a:pPr eaLnBrk="1" hangingPunct="1"/>
            <a:r>
              <a:rPr lang="en-US" altLang="en-US" dirty="0"/>
              <a:t>Server-Side</a:t>
            </a:r>
          </a:p>
        </p:txBody>
      </p:sp>
      <p:sp>
        <p:nvSpPr>
          <p:cNvPr id="17412" name="Rectangle 4">
            <a:extLst>
              <a:ext uri="{FF2B5EF4-FFF2-40B4-BE49-F238E27FC236}">
                <a16:creationId xmlns:a16="http://schemas.microsoft.com/office/drawing/2014/main" id="{FB98FF07-247B-E04D-A3C6-75E8991346F7}"/>
              </a:ext>
            </a:extLst>
          </p:cNvPr>
          <p:cNvSpPr>
            <a:spLocks noGrp="1" noChangeArrowheads="1"/>
          </p:cNvSpPr>
          <p:nvPr>
            <p:ph type="body" idx="1"/>
          </p:nvPr>
        </p:nvSpPr>
        <p:spPr>
          <a:xfrm>
            <a:off x="432154" y="1433739"/>
            <a:ext cx="5663846" cy="4810845"/>
          </a:xfrm>
        </p:spPr>
        <p:txBody>
          <a:bodyPr/>
          <a:lstStyle/>
          <a:p>
            <a:pPr eaLnBrk="1" hangingPunct="1"/>
            <a:r>
              <a:rPr lang="en-US" altLang="en-US" dirty="0"/>
              <a:t>Lots of data and CPU power</a:t>
            </a:r>
          </a:p>
          <a:p>
            <a:pPr eaLnBrk="1" hangingPunct="1"/>
            <a:r>
              <a:rPr lang="en-US" altLang="en-US" dirty="0"/>
              <a:t>Full ecosystem</a:t>
            </a:r>
          </a:p>
          <a:p>
            <a:pPr eaLnBrk="1" hangingPunct="1"/>
            <a:r>
              <a:rPr lang="en-US" altLang="en-US" dirty="0"/>
              <a:t>All clients use updated models</a:t>
            </a:r>
          </a:p>
          <a:p>
            <a:pPr eaLnBrk="1" hangingPunct="1"/>
            <a:r>
              <a:rPr lang="en-US" altLang="en-US" dirty="0"/>
              <a:t>Platform agnostic</a:t>
            </a:r>
          </a:p>
          <a:p>
            <a:pPr eaLnBrk="1" hangingPunct="1"/>
            <a:endParaRPr lang="en-US" altLang="en-US" dirty="0"/>
          </a:p>
        </p:txBody>
      </p:sp>
      <p:sp>
        <p:nvSpPr>
          <p:cNvPr id="6" name="Rectangle 4">
            <a:extLst>
              <a:ext uri="{FF2B5EF4-FFF2-40B4-BE49-F238E27FC236}">
                <a16:creationId xmlns:a16="http://schemas.microsoft.com/office/drawing/2014/main" id="{C07B2A1D-4CBF-2145-B279-B87066F8D84C}"/>
              </a:ext>
            </a:extLst>
          </p:cNvPr>
          <p:cNvSpPr txBox="1">
            <a:spLocks noChangeArrowheads="1"/>
          </p:cNvSpPr>
          <p:nvPr/>
        </p:nvSpPr>
        <p:spPr>
          <a:xfrm>
            <a:off x="6271921" y="1431007"/>
            <a:ext cx="5663846" cy="48108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ea typeface="ＭＳ Ｐゴシック" panose="020B0600070205080204" pitchFamily="34" charset="-128"/>
              </a:rPr>
              <a:t>Works offline</a:t>
            </a:r>
          </a:p>
          <a:p>
            <a:r>
              <a:rPr lang="en-US" altLang="en-US" dirty="0">
                <a:ea typeface="ＭＳ Ｐゴシック" panose="020B0600070205080204" pitchFamily="34" charset="-128"/>
              </a:rPr>
              <a:t>Quick and local evaluation of inputs</a:t>
            </a:r>
          </a:p>
          <a:p>
            <a:r>
              <a:rPr lang="en-US" altLang="en-US" dirty="0">
                <a:ea typeface="ＭＳ Ｐゴシック" panose="020B0600070205080204" pitchFamily="34" charset="-128"/>
              </a:rPr>
              <a:t>No transaction cost</a:t>
            </a:r>
          </a:p>
          <a:p>
            <a:pPr marL="0" indent="0">
              <a:buNone/>
            </a:pPr>
            <a:endParaRPr lang="en-US" altLang="en-US" dirty="0"/>
          </a:p>
        </p:txBody>
      </p:sp>
    </p:spTree>
    <p:extLst>
      <p:ext uri="{BB962C8B-B14F-4D97-AF65-F5344CB8AC3E}">
        <p14:creationId xmlns:p14="http://schemas.microsoft.com/office/powerpoint/2010/main" val="3284144589"/>
      </p:ext>
    </p:extLst>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333" dirty="0"/>
              <a:t>Required ML Skills for Developers</a:t>
            </a:r>
          </a:p>
        </p:txBody>
      </p:sp>
      <p:sp>
        <p:nvSpPr>
          <p:cNvPr id="4" name="Rectangle 3">
            <a:extLst>
              <a:ext uri="{FF2B5EF4-FFF2-40B4-BE49-F238E27FC236}">
                <a16:creationId xmlns:a16="http://schemas.microsoft.com/office/drawing/2014/main" id="{84808186-519A-1E47-B85E-948B01ED41FF}"/>
              </a:ext>
            </a:extLst>
          </p:cNvPr>
          <p:cNvSpPr/>
          <p:nvPr/>
        </p:nvSpPr>
        <p:spPr>
          <a:xfrm>
            <a:off x="609600" y="1700808"/>
            <a:ext cx="7946099" cy="626627"/>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Coding skills still required to interface with APIs</a:t>
            </a:r>
          </a:p>
        </p:txBody>
      </p:sp>
      <p:sp>
        <p:nvSpPr>
          <p:cNvPr id="5" name="Rectangle 4">
            <a:extLst>
              <a:ext uri="{FF2B5EF4-FFF2-40B4-BE49-F238E27FC236}">
                <a16:creationId xmlns:a16="http://schemas.microsoft.com/office/drawing/2014/main" id="{46C19BA3-A375-CB4C-88A4-2EB7A48C4C9C}"/>
              </a:ext>
            </a:extLst>
          </p:cNvPr>
          <p:cNvSpPr/>
          <p:nvPr/>
        </p:nvSpPr>
        <p:spPr>
          <a:xfrm>
            <a:off x="609600" y="2447937"/>
            <a:ext cx="7946099" cy="62662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Understanding of data and how it works</a:t>
            </a:r>
          </a:p>
        </p:txBody>
      </p:sp>
      <p:sp>
        <p:nvSpPr>
          <p:cNvPr id="6" name="Rectangle 5">
            <a:extLst>
              <a:ext uri="{FF2B5EF4-FFF2-40B4-BE49-F238E27FC236}">
                <a16:creationId xmlns:a16="http://schemas.microsoft.com/office/drawing/2014/main" id="{94E7BE20-6019-C14E-8308-B8F56264FDEB}"/>
              </a:ext>
            </a:extLst>
          </p:cNvPr>
          <p:cNvSpPr/>
          <p:nvPr/>
        </p:nvSpPr>
        <p:spPr>
          <a:xfrm>
            <a:off x="609600" y="3195068"/>
            <a:ext cx="7946099"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Basic math and statistics skills</a:t>
            </a:r>
          </a:p>
        </p:txBody>
      </p:sp>
      <p:sp>
        <p:nvSpPr>
          <p:cNvPr id="7" name="Rectangle 6">
            <a:extLst>
              <a:ext uri="{FF2B5EF4-FFF2-40B4-BE49-F238E27FC236}">
                <a16:creationId xmlns:a16="http://schemas.microsoft.com/office/drawing/2014/main" id="{27DF8369-EA12-B54F-8246-3DD5FFD2DA58}"/>
              </a:ext>
            </a:extLst>
          </p:cNvPr>
          <p:cNvSpPr/>
          <p:nvPr/>
        </p:nvSpPr>
        <p:spPr>
          <a:xfrm>
            <a:off x="609600" y="3947443"/>
            <a:ext cx="7946099"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Know the algorithms and capabilities that are available</a:t>
            </a:r>
          </a:p>
        </p:txBody>
      </p:sp>
      <p:pic>
        <p:nvPicPr>
          <p:cNvPr id="10" name="Picture 9">
            <a:extLst>
              <a:ext uri="{FF2B5EF4-FFF2-40B4-BE49-F238E27FC236}">
                <a16:creationId xmlns:a16="http://schemas.microsoft.com/office/drawing/2014/main" id="{A740DB30-95C3-3F4F-9987-25005AB91E21}"/>
              </a:ext>
            </a:extLst>
          </p:cNvPr>
          <p:cNvPicPr>
            <a:picLocks noChangeAspect="1"/>
          </p:cNvPicPr>
          <p:nvPr/>
        </p:nvPicPr>
        <p:blipFill>
          <a:blip r:embed="rId3"/>
          <a:stretch>
            <a:fillRect/>
          </a:stretch>
        </p:blipFill>
        <p:spPr>
          <a:xfrm>
            <a:off x="9155200" y="1711021"/>
            <a:ext cx="3036801" cy="3259500"/>
          </a:xfrm>
          <a:prstGeom prst="rect">
            <a:avLst/>
          </a:prstGeom>
        </p:spPr>
      </p:pic>
    </p:spTree>
    <p:extLst>
      <p:ext uri="{BB962C8B-B14F-4D97-AF65-F5344CB8AC3E}">
        <p14:creationId xmlns:p14="http://schemas.microsoft.com/office/powerpoint/2010/main" val="422314311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222A7-37E6-724E-87F3-9C7102627822}"/>
              </a:ext>
            </a:extLst>
          </p:cNvPr>
          <p:cNvSpPr>
            <a:spLocks noGrp="1"/>
          </p:cNvSpPr>
          <p:nvPr>
            <p:ph type="title"/>
          </p:nvPr>
        </p:nvSpPr>
        <p:spPr/>
        <p:txBody>
          <a:bodyPr/>
          <a:lstStyle/>
          <a:p>
            <a:r>
              <a:rPr lang="en-US" dirty="0"/>
              <a:t>Prepare for Ambiguity</a:t>
            </a:r>
          </a:p>
        </p:txBody>
      </p:sp>
      <p:pic>
        <p:nvPicPr>
          <p:cNvPr id="4" name="Picture 3">
            <a:extLst>
              <a:ext uri="{FF2B5EF4-FFF2-40B4-BE49-F238E27FC236}">
                <a16:creationId xmlns:a16="http://schemas.microsoft.com/office/drawing/2014/main" id="{23E177D7-282C-CC4A-8DB8-406F3F3A6622}"/>
              </a:ext>
            </a:extLst>
          </p:cNvPr>
          <p:cNvPicPr>
            <a:picLocks noChangeAspect="1"/>
          </p:cNvPicPr>
          <p:nvPr/>
        </p:nvPicPr>
        <p:blipFill>
          <a:blip r:embed="rId2"/>
          <a:stretch>
            <a:fillRect/>
          </a:stretch>
        </p:blipFill>
        <p:spPr>
          <a:xfrm>
            <a:off x="7898904" y="1604797"/>
            <a:ext cx="4293096" cy="4293096"/>
          </a:xfrm>
          <a:prstGeom prst="rect">
            <a:avLst/>
          </a:prstGeom>
        </p:spPr>
      </p:pic>
      <p:sp>
        <p:nvSpPr>
          <p:cNvPr id="5" name="Rectangle 4">
            <a:extLst>
              <a:ext uri="{FF2B5EF4-FFF2-40B4-BE49-F238E27FC236}">
                <a16:creationId xmlns:a16="http://schemas.microsoft.com/office/drawing/2014/main" id="{5B19403D-C3AA-1D49-8AC6-53F2B8E57E9F}"/>
              </a:ext>
            </a:extLst>
          </p:cNvPr>
          <p:cNvSpPr/>
          <p:nvPr/>
        </p:nvSpPr>
        <p:spPr>
          <a:xfrm>
            <a:off x="609600" y="1700808"/>
            <a:ext cx="7289304" cy="62662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41.23% Cat</a:t>
            </a:r>
          </a:p>
        </p:txBody>
      </p:sp>
      <p:sp>
        <p:nvSpPr>
          <p:cNvPr id="6" name="Rectangle 5">
            <a:extLst>
              <a:ext uri="{FF2B5EF4-FFF2-40B4-BE49-F238E27FC236}">
                <a16:creationId xmlns:a16="http://schemas.microsoft.com/office/drawing/2014/main" id="{898B6956-6C77-7C44-B245-5394D8BD62F5}"/>
              </a:ext>
            </a:extLst>
          </p:cNvPr>
          <p:cNvSpPr/>
          <p:nvPr/>
        </p:nvSpPr>
        <p:spPr>
          <a:xfrm>
            <a:off x="609600" y="2447937"/>
            <a:ext cx="7289304" cy="62662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35.41% Octopus</a:t>
            </a:r>
          </a:p>
        </p:txBody>
      </p:sp>
      <p:sp>
        <p:nvSpPr>
          <p:cNvPr id="7" name="Rectangle 6">
            <a:extLst>
              <a:ext uri="{FF2B5EF4-FFF2-40B4-BE49-F238E27FC236}">
                <a16:creationId xmlns:a16="http://schemas.microsoft.com/office/drawing/2014/main" id="{95FEDED3-18AF-5040-A2BF-BA052AF71915}"/>
              </a:ext>
            </a:extLst>
          </p:cNvPr>
          <p:cNvSpPr/>
          <p:nvPr/>
        </p:nvSpPr>
        <p:spPr>
          <a:xfrm>
            <a:off x="609600" y="3195068"/>
            <a:ext cx="7289304" cy="62662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23.36% Superman</a:t>
            </a:r>
          </a:p>
        </p:txBody>
      </p:sp>
      <p:sp>
        <p:nvSpPr>
          <p:cNvPr id="8" name="Rectangle 7">
            <a:extLst>
              <a:ext uri="{FF2B5EF4-FFF2-40B4-BE49-F238E27FC236}">
                <a16:creationId xmlns:a16="http://schemas.microsoft.com/office/drawing/2014/main" id="{ABD8F69E-5A76-5A44-AD7D-0C371321060A}"/>
              </a:ext>
            </a:extLst>
          </p:cNvPr>
          <p:cNvSpPr/>
          <p:nvPr/>
        </p:nvSpPr>
        <p:spPr>
          <a:xfrm>
            <a:off x="609600" y="1700808"/>
            <a:ext cx="7946099" cy="62662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43.3% Cat</a:t>
            </a:r>
          </a:p>
        </p:txBody>
      </p:sp>
      <p:sp>
        <p:nvSpPr>
          <p:cNvPr id="9" name="Rectangle 8">
            <a:extLst>
              <a:ext uri="{FF2B5EF4-FFF2-40B4-BE49-F238E27FC236}">
                <a16:creationId xmlns:a16="http://schemas.microsoft.com/office/drawing/2014/main" id="{670C338F-5579-BA4C-8770-BECA96A3A9CF}"/>
              </a:ext>
            </a:extLst>
          </p:cNvPr>
          <p:cNvSpPr/>
          <p:nvPr/>
        </p:nvSpPr>
        <p:spPr>
          <a:xfrm>
            <a:off x="609600" y="2447937"/>
            <a:ext cx="7946099"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35.2% Octopus</a:t>
            </a:r>
          </a:p>
        </p:txBody>
      </p:sp>
      <p:sp>
        <p:nvSpPr>
          <p:cNvPr id="10" name="Rectangle 9">
            <a:extLst>
              <a:ext uri="{FF2B5EF4-FFF2-40B4-BE49-F238E27FC236}">
                <a16:creationId xmlns:a16="http://schemas.microsoft.com/office/drawing/2014/main" id="{B0CCB460-CAE7-C643-A02D-675E5EE2CBE1}"/>
              </a:ext>
            </a:extLst>
          </p:cNvPr>
          <p:cNvSpPr/>
          <p:nvPr/>
        </p:nvSpPr>
        <p:spPr>
          <a:xfrm>
            <a:off x="609600" y="3195068"/>
            <a:ext cx="7946099"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21.5% Superman</a:t>
            </a:r>
          </a:p>
        </p:txBody>
      </p:sp>
    </p:spTree>
    <p:extLst>
      <p:ext uri="{BB962C8B-B14F-4D97-AF65-F5344CB8AC3E}">
        <p14:creationId xmlns:p14="http://schemas.microsoft.com/office/powerpoint/2010/main" val="3217107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F12C0-BAB8-E542-A295-0980B8683D72}"/>
              </a:ext>
            </a:extLst>
          </p:cNvPr>
          <p:cNvSpPr>
            <a:spLocks noGrp="1"/>
          </p:cNvSpPr>
          <p:nvPr>
            <p:ph type="title"/>
          </p:nvPr>
        </p:nvSpPr>
        <p:spPr/>
        <p:txBody>
          <a:bodyPr/>
          <a:lstStyle/>
          <a:p>
            <a:r>
              <a:rPr lang="en-US" dirty="0"/>
              <a:t>Machine Learning Frameworks</a:t>
            </a:r>
          </a:p>
        </p:txBody>
      </p:sp>
      <p:pic>
        <p:nvPicPr>
          <p:cNvPr id="4" name="Picture 3">
            <a:extLst>
              <a:ext uri="{FF2B5EF4-FFF2-40B4-BE49-F238E27FC236}">
                <a16:creationId xmlns:a16="http://schemas.microsoft.com/office/drawing/2014/main" id="{AB52DAAD-CC17-5B45-8D11-FB09854FAC37}"/>
              </a:ext>
            </a:extLst>
          </p:cNvPr>
          <p:cNvPicPr>
            <a:picLocks noChangeAspect="1"/>
          </p:cNvPicPr>
          <p:nvPr/>
        </p:nvPicPr>
        <p:blipFill>
          <a:blip r:embed="rId3"/>
          <a:stretch>
            <a:fillRect/>
          </a:stretch>
        </p:blipFill>
        <p:spPr>
          <a:xfrm>
            <a:off x="1098551" y="1478656"/>
            <a:ext cx="2012632" cy="2012632"/>
          </a:xfrm>
          <a:prstGeom prst="rect">
            <a:avLst/>
          </a:prstGeom>
        </p:spPr>
      </p:pic>
      <p:pic>
        <p:nvPicPr>
          <p:cNvPr id="5" name="Picture 4">
            <a:extLst>
              <a:ext uri="{FF2B5EF4-FFF2-40B4-BE49-F238E27FC236}">
                <a16:creationId xmlns:a16="http://schemas.microsoft.com/office/drawing/2014/main" id="{9C2817DE-784D-0245-B575-4B4B49E173C1}"/>
              </a:ext>
            </a:extLst>
          </p:cNvPr>
          <p:cNvPicPr>
            <a:picLocks noChangeAspect="1"/>
          </p:cNvPicPr>
          <p:nvPr/>
        </p:nvPicPr>
        <p:blipFill>
          <a:blip r:embed="rId4"/>
          <a:stretch>
            <a:fillRect/>
          </a:stretch>
        </p:blipFill>
        <p:spPr>
          <a:xfrm>
            <a:off x="4377691" y="1380072"/>
            <a:ext cx="2247900" cy="2209800"/>
          </a:xfrm>
          <a:prstGeom prst="rect">
            <a:avLst/>
          </a:prstGeom>
        </p:spPr>
      </p:pic>
      <p:pic>
        <p:nvPicPr>
          <p:cNvPr id="6" name="Picture 5">
            <a:extLst>
              <a:ext uri="{FF2B5EF4-FFF2-40B4-BE49-F238E27FC236}">
                <a16:creationId xmlns:a16="http://schemas.microsoft.com/office/drawing/2014/main" id="{500C2332-D44D-3040-BAD3-F1B71645B3DB}"/>
              </a:ext>
            </a:extLst>
          </p:cNvPr>
          <p:cNvPicPr>
            <a:picLocks noChangeAspect="1"/>
          </p:cNvPicPr>
          <p:nvPr/>
        </p:nvPicPr>
        <p:blipFill>
          <a:blip r:embed="rId5"/>
          <a:stretch>
            <a:fillRect/>
          </a:stretch>
        </p:blipFill>
        <p:spPr>
          <a:xfrm>
            <a:off x="7439660" y="1478656"/>
            <a:ext cx="3530600" cy="1905000"/>
          </a:xfrm>
          <a:prstGeom prst="rect">
            <a:avLst/>
          </a:prstGeom>
        </p:spPr>
      </p:pic>
      <p:pic>
        <p:nvPicPr>
          <p:cNvPr id="9" name="Picture 8">
            <a:extLst>
              <a:ext uri="{FF2B5EF4-FFF2-40B4-BE49-F238E27FC236}">
                <a16:creationId xmlns:a16="http://schemas.microsoft.com/office/drawing/2014/main" id="{873591F9-DEBF-264A-B8C7-B8808EFA5AD1}"/>
              </a:ext>
            </a:extLst>
          </p:cNvPr>
          <p:cNvPicPr>
            <a:picLocks noChangeAspect="1"/>
          </p:cNvPicPr>
          <p:nvPr/>
        </p:nvPicPr>
        <p:blipFill>
          <a:blip r:embed="rId6"/>
          <a:stretch>
            <a:fillRect/>
          </a:stretch>
        </p:blipFill>
        <p:spPr>
          <a:xfrm>
            <a:off x="6957061" y="3831331"/>
            <a:ext cx="2247899" cy="2247899"/>
          </a:xfrm>
          <a:prstGeom prst="rect">
            <a:avLst/>
          </a:prstGeom>
        </p:spPr>
      </p:pic>
      <p:pic>
        <p:nvPicPr>
          <p:cNvPr id="10" name="Picture 9">
            <a:extLst>
              <a:ext uri="{FF2B5EF4-FFF2-40B4-BE49-F238E27FC236}">
                <a16:creationId xmlns:a16="http://schemas.microsoft.com/office/drawing/2014/main" id="{B20E0C1C-D828-364C-9DE4-61A8D2E0C77B}"/>
              </a:ext>
            </a:extLst>
          </p:cNvPr>
          <p:cNvPicPr>
            <a:picLocks noChangeAspect="1"/>
          </p:cNvPicPr>
          <p:nvPr/>
        </p:nvPicPr>
        <p:blipFill>
          <a:blip r:embed="rId7"/>
          <a:stretch>
            <a:fillRect/>
          </a:stretch>
        </p:blipFill>
        <p:spPr>
          <a:xfrm>
            <a:off x="1954914" y="4312659"/>
            <a:ext cx="2312537" cy="1549400"/>
          </a:xfrm>
          <a:prstGeom prst="rect">
            <a:avLst/>
          </a:prstGeom>
        </p:spPr>
      </p:pic>
    </p:spTree>
    <p:extLst>
      <p:ext uri="{BB962C8B-B14F-4D97-AF65-F5344CB8AC3E}">
        <p14:creationId xmlns:p14="http://schemas.microsoft.com/office/powerpoint/2010/main" val="2696887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4A03D-222C-0D49-84BC-AA4CB256F1F8}"/>
              </a:ext>
            </a:extLst>
          </p:cNvPr>
          <p:cNvSpPr>
            <a:spLocks noGrp="1"/>
          </p:cNvSpPr>
          <p:nvPr>
            <p:ph type="title"/>
          </p:nvPr>
        </p:nvSpPr>
        <p:spPr/>
        <p:txBody>
          <a:bodyPr/>
          <a:lstStyle/>
          <a:p>
            <a:r>
              <a:rPr lang="en-US" dirty="0"/>
              <a:t>Some Server-Side Machine Learning Cloud Providers</a:t>
            </a:r>
          </a:p>
        </p:txBody>
      </p:sp>
      <p:pic>
        <p:nvPicPr>
          <p:cNvPr id="4" name="Picture 3">
            <a:extLst>
              <a:ext uri="{FF2B5EF4-FFF2-40B4-BE49-F238E27FC236}">
                <a16:creationId xmlns:a16="http://schemas.microsoft.com/office/drawing/2014/main" id="{39C29732-AF4F-7841-BD7F-65F3460AB948}"/>
              </a:ext>
            </a:extLst>
          </p:cNvPr>
          <p:cNvPicPr>
            <a:picLocks noChangeAspect="1"/>
          </p:cNvPicPr>
          <p:nvPr/>
        </p:nvPicPr>
        <p:blipFill>
          <a:blip r:embed="rId3"/>
          <a:stretch>
            <a:fillRect/>
          </a:stretch>
        </p:blipFill>
        <p:spPr>
          <a:xfrm>
            <a:off x="1094741" y="1795561"/>
            <a:ext cx="2070100" cy="1930400"/>
          </a:xfrm>
          <a:prstGeom prst="rect">
            <a:avLst/>
          </a:prstGeom>
        </p:spPr>
      </p:pic>
      <p:pic>
        <p:nvPicPr>
          <p:cNvPr id="5" name="Picture 4">
            <a:extLst>
              <a:ext uri="{FF2B5EF4-FFF2-40B4-BE49-F238E27FC236}">
                <a16:creationId xmlns:a16="http://schemas.microsoft.com/office/drawing/2014/main" id="{AF9B4ADA-A0A8-FC4E-852E-72A73AC10D00}"/>
              </a:ext>
            </a:extLst>
          </p:cNvPr>
          <p:cNvPicPr>
            <a:picLocks noChangeAspect="1"/>
          </p:cNvPicPr>
          <p:nvPr/>
        </p:nvPicPr>
        <p:blipFill>
          <a:blip r:embed="rId4"/>
          <a:stretch>
            <a:fillRect/>
          </a:stretch>
        </p:blipFill>
        <p:spPr>
          <a:xfrm>
            <a:off x="4511041" y="1973361"/>
            <a:ext cx="3009900" cy="1574800"/>
          </a:xfrm>
          <a:prstGeom prst="rect">
            <a:avLst/>
          </a:prstGeom>
        </p:spPr>
      </p:pic>
      <p:pic>
        <p:nvPicPr>
          <p:cNvPr id="6" name="Picture 5">
            <a:extLst>
              <a:ext uri="{FF2B5EF4-FFF2-40B4-BE49-F238E27FC236}">
                <a16:creationId xmlns:a16="http://schemas.microsoft.com/office/drawing/2014/main" id="{104C71C7-1DFA-7F4F-B593-E1D821EFBFB3}"/>
              </a:ext>
            </a:extLst>
          </p:cNvPr>
          <p:cNvPicPr>
            <a:picLocks noChangeAspect="1"/>
          </p:cNvPicPr>
          <p:nvPr/>
        </p:nvPicPr>
        <p:blipFill>
          <a:blip r:embed="rId5"/>
          <a:stretch>
            <a:fillRect/>
          </a:stretch>
        </p:blipFill>
        <p:spPr>
          <a:xfrm>
            <a:off x="8639810" y="1895891"/>
            <a:ext cx="1830071" cy="1830071"/>
          </a:xfrm>
          <a:prstGeom prst="rect">
            <a:avLst/>
          </a:prstGeom>
        </p:spPr>
      </p:pic>
      <p:pic>
        <p:nvPicPr>
          <p:cNvPr id="8" name="Picture 7">
            <a:extLst>
              <a:ext uri="{FF2B5EF4-FFF2-40B4-BE49-F238E27FC236}">
                <a16:creationId xmlns:a16="http://schemas.microsoft.com/office/drawing/2014/main" id="{BB239456-54E0-B64F-B89F-38BB7668B4F0}"/>
              </a:ext>
            </a:extLst>
          </p:cNvPr>
          <p:cNvPicPr>
            <a:picLocks noChangeAspect="1"/>
          </p:cNvPicPr>
          <p:nvPr/>
        </p:nvPicPr>
        <p:blipFill>
          <a:blip r:embed="rId6"/>
          <a:stretch>
            <a:fillRect/>
          </a:stretch>
        </p:blipFill>
        <p:spPr>
          <a:xfrm>
            <a:off x="5045711" y="4161253"/>
            <a:ext cx="1940560" cy="1940560"/>
          </a:xfrm>
          <a:prstGeom prst="rect">
            <a:avLst/>
          </a:prstGeom>
        </p:spPr>
      </p:pic>
      <p:pic>
        <p:nvPicPr>
          <p:cNvPr id="9" name="Picture 8">
            <a:extLst>
              <a:ext uri="{FF2B5EF4-FFF2-40B4-BE49-F238E27FC236}">
                <a16:creationId xmlns:a16="http://schemas.microsoft.com/office/drawing/2014/main" id="{7075A747-FDAB-A845-B0D6-37D7284FB4FF}"/>
              </a:ext>
            </a:extLst>
          </p:cNvPr>
          <p:cNvPicPr>
            <a:picLocks noChangeAspect="1"/>
          </p:cNvPicPr>
          <p:nvPr/>
        </p:nvPicPr>
        <p:blipFill>
          <a:blip r:embed="rId7"/>
          <a:stretch>
            <a:fillRect/>
          </a:stretch>
        </p:blipFill>
        <p:spPr>
          <a:xfrm>
            <a:off x="8428065" y="4302224"/>
            <a:ext cx="2253560" cy="1658620"/>
          </a:xfrm>
          <a:prstGeom prst="rect">
            <a:avLst/>
          </a:prstGeom>
        </p:spPr>
      </p:pic>
      <p:pic>
        <p:nvPicPr>
          <p:cNvPr id="10" name="Picture 9">
            <a:extLst>
              <a:ext uri="{FF2B5EF4-FFF2-40B4-BE49-F238E27FC236}">
                <a16:creationId xmlns:a16="http://schemas.microsoft.com/office/drawing/2014/main" id="{FDFDEEBB-A2EE-6C46-8549-0165C610C2DF}"/>
              </a:ext>
            </a:extLst>
          </p:cNvPr>
          <p:cNvPicPr>
            <a:picLocks noChangeAspect="1"/>
          </p:cNvPicPr>
          <p:nvPr/>
        </p:nvPicPr>
        <p:blipFill>
          <a:blip r:embed="rId8"/>
          <a:stretch>
            <a:fillRect/>
          </a:stretch>
        </p:blipFill>
        <p:spPr>
          <a:xfrm>
            <a:off x="480060" y="4664542"/>
            <a:ext cx="3558536" cy="930859"/>
          </a:xfrm>
          <a:prstGeom prst="rect">
            <a:avLst/>
          </a:prstGeom>
        </p:spPr>
      </p:pic>
    </p:spTree>
    <p:extLst>
      <p:ext uri="{BB962C8B-B14F-4D97-AF65-F5344CB8AC3E}">
        <p14:creationId xmlns:p14="http://schemas.microsoft.com/office/powerpoint/2010/main" val="126943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57A3-A6C0-5746-A647-7A9A5F8173B4}"/>
              </a:ext>
            </a:extLst>
          </p:cNvPr>
          <p:cNvSpPr>
            <a:spLocks noGrp="1"/>
          </p:cNvSpPr>
          <p:nvPr>
            <p:ph type="title"/>
          </p:nvPr>
        </p:nvSpPr>
        <p:spPr/>
        <p:txBody>
          <a:bodyPr/>
          <a:lstStyle/>
          <a:p>
            <a:r>
              <a:rPr lang="en-US" dirty="0"/>
              <a:t>Not All ML Tools are Easy</a:t>
            </a:r>
          </a:p>
        </p:txBody>
      </p:sp>
      <p:pic>
        <p:nvPicPr>
          <p:cNvPr id="4" name="Picture 3">
            <a:extLst>
              <a:ext uri="{FF2B5EF4-FFF2-40B4-BE49-F238E27FC236}">
                <a16:creationId xmlns:a16="http://schemas.microsoft.com/office/drawing/2014/main" id="{7FD28F52-EEBD-4840-8F95-A9441AC27716}"/>
              </a:ext>
            </a:extLst>
          </p:cNvPr>
          <p:cNvPicPr>
            <a:picLocks noChangeAspect="1"/>
          </p:cNvPicPr>
          <p:nvPr/>
        </p:nvPicPr>
        <p:blipFill>
          <a:blip r:embed="rId2"/>
          <a:stretch>
            <a:fillRect/>
          </a:stretch>
        </p:blipFill>
        <p:spPr>
          <a:xfrm>
            <a:off x="1276096" y="1797000"/>
            <a:ext cx="4819905" cy="3936256"/>
          </a:xfrm>
          <a:prstGeom prst="rect">
            <a:avLst/>
          </a:prstGeom>
        </p:spPr>
      </p:pic>
      <p:pic>
        <p:nvPicPr>
          <p:cNvPr id="5" name="Picture 4">
            <a:extLst>
              <a:ext uri="{FF2B5EF4-FFF2-40B4-BE49-F238E27FC236}">
                <a16:creationId xmlns:a16="http://schemas.microsoft.com/office/drawing/2014/main" id="{CBDB8159-95F8-C64E-B94A-0066EAEE2325}"/>
              </a:ext>
            </a:extLst>
          </p:cNvPr>
          <p:cNvPicPr>
            <a:picLocks noChangeAspect="1"/>
          </p:cNvPicPr>
          <p:nvPr/>
        </p:nvPicPr>
        <p:blipFill>
          <a:blip r:embed="rId3"/>
          <a:stretch>
            <a:fillRect/>
          </a:stretch>
        </p:blipFill>
        <p:spPr>
          <a:xfrm>
            <a:off x="6096000" y="1796819"/>
            <a:ext cx="5252608" cy="3936437"/>
          </a:xfrm>
          <a:prstGeom prst="rect">
            <a:avLst/>
          </a:prstGeom>
        </p:spPr>
      </p:pic>
    </p:spTree>
    <p:extLst>
      <p:ext uri="{BB962C8B-B14F-4D97-AF65-F5344CB8AC3E}">
        <p14:creationId xmlns:p14="http://schemas.microsoft.com/office/powerpoint/2010/main" val="958217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8307D-74D9-C444-814B-3F1E811C6A3E}"/>
              </a:ext>
            </a:extLst>
          </p:cNvPr>
          <p:cNvSpPr>
            <a:spLocks noGrp="1"/>
          </p:cNvSpPr>
          <p:nvPr>
            <p:ph idx="1"/>
          </p:nvPr>
        </p:nvSpPr>
        <p:spPr/>
        <p:txBody>
          <a:bodyPr anchor="ctr" anchorCtr="0"/>
          <a:lstStyle/>
          <a:p>
            <a:pPr marL="0" indent="0" algn="ctr">
              <a:buNone/>
            </a:pPr>
            <a:r>
              <a:rPr lang="en-US" dirty="0">
                <a:hlinkClick r:id="rId3"/>
              </a:rPr>
              <a:t>https://github.com/Magenic/MLTraining</a:t>
            </a:r>
            <a:endParaRPr lang="en-US" dirty="0"/>
          </a:p>
        </p:txBody>
      </p:sp>
    </p:spTree>
    <p:extLst>
      <p:ext uri="{BB962C8B-B14F-4D97-AF65-F5344CB8AC3E}">
        <p14:creationId xmlns:p14="http://schemas.microsoft.com/office/powerpoint/2010/main" val="27506870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4321-A6AE-1643-9A05-46452EF6CADF}"/>
              </a:ext>
            </a:extLst>
          </p:cNvPr>
          <p:cNvSpPr>
            <a:spLocks noGrp="1"/>
          </p:cNvSpPr>
          <p:nvPr>
            <p:ph type="title"/>
          </p:nvPr>
        </p:nvSpPr>
        <p:spPr/>
        <p:txBody>
          <a:bodyPr/>
          <a:lstStyle/>
          <a:p>
            <a:r>
              <a:rPr lang="en-US" dirty="0"/>
              <a:t>Starting with Azure Cognitive Services</a:t>
            </a:r>
          </a:p>
        </p:txBody>
      </p:sp>
      <p:pic>
        <p:nvPicPr>
          <p:cNvPr id="5" name="Picture 4">
            <a:extLst>
              <a:ext uri="{FF2B5EF4-FFF2-40B4-BE49-F238E27FC236}">
                <a16:creationId xmlns:a16="http://schemas.microsoft.com/office/drawing/2014/main" id="{CFC95A0C-7A0C-2349-B2C3-0D59485739AA}"/>
              </a:ext>
            </a:extLst>
          </p:cNvPr>
          <p:cNvPicPr>
            <a:picLocks noChangeAspect="1"/>
          </p:cNvPicPr>
          <p:nvPr/>
        </p:nvPicPr>
        <p:blipFill>
          <a:blip r:embed="rId3"/>
          <a:stretch>
            <a:fillRect/>
          </a:stretch>
        </p:blipFill>
        <p:spPr>
          <a:xfrm>
            <a:off x="6623736" y="1255964"/>
            <a:ext cx="1072464" cy="1072464"/>
          </a:xfrm>
          <a:prstGeom prst="rect">
            <a:avLst/>
          </a:prstGeom>
        </p:spPr>
      </p:pic>
      <p:sp>
        <p:nvSpPr>
          <p:cNvPr id="6" name="Rectangle 5">
            <a:extLst>
              <a:ext uri="{FF2B5EF4-FFF2-40B4-BE49-F238E27FC236}">
                <a16:creationId xmlns:a16="http://schemas.microsoft.com/office/drawing/2014/main" id="{013C45F5-F47D-934E-B84F-CE4802E22620}"/>
              </a:ext>
            </a:extLst>
          </p:cNvPr>
          <p:cNvSpPr/>
          <p:nvPr/>
        </p:nvSpPr>
        <p:spPr>
          <a:xfrm>
            <a:off x="609600" y="1255964"/>
            <a:ext cx="5235146" cy="62662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Canned models that do specific things</a:t>
            </a:r>
          </a:p>
        </p:txBody>
      </p:sp>
      <p:sp>
        <p:nvSpPr>
          <p:cNvPr id="7" name="Rectangle 6">
            <a:extLst>
              <a:ext uri="{FF2B5EF4-FFF2-40B4-BE49-F238E27FC236}">
                <a16:creationId xmlns:a16="http://schemas.microsoft.com/office/drawing/2014/main" id="{CE3BA2CB-392A-0A44-A0C0-7A4EF1605F16}"/>
              </a:ext>
            </a:extLst>
          </p:cNvPr>
          <p:cNvSpPr/>
          <p:nvPr/>
        </p:nvSpPr>
        <p:spPr>
          <a:xfrm>
            <a:off x="609601" y="2250229"/>
            <a:ext cx="5235146"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Some can be trained</a:t>
            </a:r>
          </a:p>
        </p:txBody>
      </p:sp>
      <p:sp>
        <p:nvSpPr>
          <p:cNvPr id="8" name="Rectangle 7">
            <a:extLst>
              <a:ext uri="{FF2B5EF4-FFF2-40B4-BE49-F238E27FC236}">
                <a16:creationId xmlns:a16="http://schemas.microsoft.com/office/drawing/2014/main" id="{970A54DB-8D3A-3F4B-B501-D45676CB5ECB}"/>
              </a:ext>
            </a:extLst>
          </p:cNvPr>
          <p:cNvSpPr/>
          <p:nvPr/>
        </p:nvSpPr>
        <p:spPr>
          <a:xfrm>
            <a:off x="609601" y="3195068"/>
            <a:ext cx="5235146"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Some can work client side</a:t>
            </a:r>
          </a:p>
        </p:txBody>
      </p:sp>
      <p:pic>
        <p:nvPicPr>
          <p:cNvPr id="10" name="Picture 9" descr="A picture containing drawing, light&#10;&#10;Description automatically generated">
            <a:extLst>
              <a:ext uri="{FF2B5EF4-FFF2-40B4-BE49-F238E27FC236}">
                <a16:creationId xmlns:a16="http://schemas.microsoft.com/office/drawing/2014/main" id="{8E90410B-F28F-FE43-BBA1-D8F7B1FB75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151" y="1255964"/>
            <a:ext cx="1115363" cy="1072464"/>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1E3FB80A-9471-824D-AA45-E29943BDEB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7538" y="1255964"/>
            <a:ext cx="1093701" cy="1072464"/>
          </a:xfrm>
          <a:prstGeom prst="rect">
            <a:avLst/>
          </a:prstGeom>
        </p:spPr>
      </p:pic>
      <p:pic>
        <p:nvPicPr>
          <p:cNvPr id="14" name="Picture 13" descr="A close up of a logo&#10;&#10;Description automatically generated">
            <a:extLst>
              <a:ext uri="{FF2B5EF4-FFF2-40B4-BE49-F238E27FC236}">
                <a16:creationId xmlns:a16="http://schemas.microsoft.com/office/drawing/2014/main" id="{E173C41E-37EF-8843-A906-E59098DFF8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3736" y="2657389"/>
            <a:ext cx="1072464" cy="1062250"/>
          </a:xfrm>
          <a:prstGeom prst="rect">
            <a:avLst/>
          </a:prstGeom>
        </p:spPr>
      </p:pic>
      <p:pic>
        <p:nvPicPr>
          <p:cNvPr id="16" name="Picture 15" descr="A picture containing drawing&#10;&#10;Description automatically generated">
            <a:extLst>
              <a:ext uri="{FF2B5EF4-FFF2-40B4-BE49-F238E27FC236}">
                <a16:creationId xmlns:a16="http://schemas.microsoft.com/office/drawing/2014/main" id="{5699DF7B-BB87-0649-AACA-B4D4E09D98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21386" y="2653394"/>
            <a:ext cx="1131128" cy="1131128"/>
          </a:xfrm>
          <a:prstGeom prst="rect">
            <a:avLst/>
          </a:prstGeom>
        </p:spPr>
      </p:pic>
      <p:pic>
        <p:nvPicPr>
          <p:cNvPr id="18" name="Picture 17" descr="A close up of a logo&#10;&#10;Description automatically generated">
            <a:extLst>
              <a:ext uri="{FF2B5EF4-FFF2-40B4-BE49-F238E27FC236}">
                <a16:creationId xmlns:a16="http://schemas.microsoft.com/office/drawing/2014/main" id="{3E6AE477-32FE-444E-B807-D369100FE1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1461" y="2653394"/>
            <a:ext cx="1062052" cy="1072464"/>
          </a:xfrm>
          <a:prstGeom prst="rect">
            <a:avLst/>
          </a:prstGeom>
        </p:spPr>
      </p:pic>
      <p:pic>
        <p:nvPicPr>
          <p:cNvPr id="20" name="Picture 19" descr="A picture containing drawing, light&#10;&#10;Description automatically generated">
            <a:extLst>
              <a:ext uri="{FF2B5EF4-FFF2-40B4-BE49-F238E27FC236}">
                <a16:creationId xmlns:a16="http://schemas.microsoft.com/office/drawing/2014/main" id="{EEF66716-2E62-C84C-A2D0-0CD63D4E10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23735" y="4066665"/>
            <a:ext cx="1259401" cy="1131128"/>
          </a:xfrm>
          <a:prstGeom prst="rect">
            <a:avLst/>
          </a:prstGeom>
        </p:spPr>
      </p:pic>
      <p:pic>
        <p:nvPicPr>
          <p:cNvPr id="22" name="Picture 21" descr="A picture containing drawing, light&#10;&#10;Description automatically generated">
            <a:extLst>
              <a:ext uri="{FF2B5EF4-FFF2-40B4-BE49-F238E27FC236}">
                <a16:creationId xmlns:a16="http://schemas.microsoft.com/office/drawing/2014/main" id="{04956A93-71E4-1645-8002-C3DC6169F25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37151" y="4066665"/>
            <a:ext cx="1109583" cy="1131128"/>
          </a:xfrm>
          <a:prstGeom prst="rect">
            <a:avLst/>
          </a:prstGeom>
        </p:spPr>
      </p:pic>
      <p:pic>
        <p:nvPicPr>
          <p:cNvPr id="24" name="Picture 23" descr="A picture containing drawing&#10;&#10;Description automatically generated">
            <a:extLst>
              <a:ext uri="{FF2B5EF4-FFF2-40B4-BE49-F238E27FC236}">
                <a16:creationId xmlns:a16="http://schemas.microsoft.com/office/drawing/2014/main" id="{C01758A5-6CE4-BE41-A14C-507A694292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63040" y="4066665"/>
            <a:ext cx="1327606" cy="1255844"/>
          </a:xfrm>
          <a:prstGeom prst="rect">
            <a:avLst/>
          </a:prstGeom>
        </p:spPr>
      </p:pic>
      <p:pic>
        <p:nvPicPr>
          <p:cNvPr id="26" name="Picture 25" descr="A picture containing light, drawing&#10;&#10;Description automatically generated">
            <a:extLst>
              <a:ext uri="{FF2B5EF4-FFF2-40B4-BE49-F238E27FC236}">
                <a16:creationId xmlns:a16="http://schemas.microsoft.com/office/drawing/2014/main" id="{91D7E67E-524D-D14B-89AF-72267B42C97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50153" y="4066665"/>
            <a:ext cx="1164073" cy="1131128"/>
          </a:xfrm>
          <a:prstGeom prst="rect">
            <a:avLst/>
          </a:prstGeom>
        </p:spPr>
      </p:pic>
      <p:pic>
        <p:nvPicPr>
          <p:cNvPr id="28" name="Picture 27" descr="A close up of a sign&#10;&#10;Description automatically generated">
            <a:extLst>
              <a:ext uri="{FF2B5EF4-FFF2-40B4-BE49-F238E27FC236}">
                <a16:creationId xmlns:a16="http://schemas.microsoft.com/office/drawing/2014/main" id="{9742AF94-62CA-4544-815F-22E99F8474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56118" y="4066665"/>
            <a:ext cx="1142110" cy="1131128"/>
          </a:xfrm>
          <a:prstGeom prst="rect">
            <a:avLst/>
          </a:prstGeom>
        </p:spPr>
      </p:pic>
      <p:pic>
        <p:nvPicPr>
          <p:cNvPr id="30" name="Picture 29" descr="A picture containing drawing, light&#10;&#10;Description automatically generated">
            <a:extLst>
              <a:ext uri="{FF2B5EF4-FFF2-40B4-BE49-F238E27FC236}">
                <a16:creationId xmlns:a16="http://schemas.microsoft.com/office/drawing/2014/main" id="{920901EA-3136-2B45-B46A-6D94B20FB18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9600" y="4066665"/>
            <a:ext cx="1142110" cy="1142110"/>
          </a:xfrm>
          <a:prstGeom prst="rect">
            <a:avLst/>
          </a:prstGeom>
        </p:spPr>
      </p:pic>
    </p:spTree>
    <p:extLst>
      <p:ext uri="{BB962C8B-B14F-4D97-AF65-F5344CB8AC3E}">
        <p14:creationId xmlns:p14="http://schemas.microsoft.com/office/powerpoint/2010/main" val="3955424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26E4F-7D20-2A49-8259-E722A08389A3}"/>
              </a:ext>
            </a:extLst>
          </p:cNvPr>
          <p:cNvSpPr>
            <a:spLocks noGrp="1"/>
          </p:cNvSpPr>
          <p:nvPr>
            <p:ph type="title"/>
          </p:nvPr>
        </p:nvSpPr>
        <p:spPr/>
        <p:txBody>
          <a:bodyPr/>
          <a:lstStyle/>
          <a:p>
            <a:r>
              <a:rPr lang="en-US" dirty="0"/>
              <a:t>Custom Vision</a:t>
            </a:r>
          </a:p>
        </p:txBody>
      </p:sp>
      <p:sp>
        <p:nvSpPr>
          <p:cNvPr id="5" name="Rectangle 4">
            <a:extLst>
              <a:ext uri="{FF2B5EF4-FFF2-40B4-BE49-F238E27FC236}">
                <a16:creationId xmlns:a16="http://schemas.microsoft.com/office/drawing/2014/main" id="{0A648C64-12A4-1E44-A8C5-DD6A7BB6CB9A}"/>
              </a:ext>
            </a:extLst>
          </p:cNvPr>
          <p:cNvSpPr/>
          <p:nvPr/>
        </p:nvSpPr>
        <p:spPr>
          <a:xfrm>
            <a:off x="609600" y="1255964"/>
            <a:ext cx="7644714" cy="62662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Allows training of custom models for image recognition</a:t>
            </a:r>
          </a:p>
        </p:txBody>
      </p:sp>
      <p:sp>
        <p:nvSpPr>
          <p:cNvPr id="6" name="Rectangle 5">
            <a:extLst>
              <a:ext uri="{FF2B5EF4-FFF2-40B4-BE49-F238E27FC236}">
                <a16:creationId xmlns:a16="http://schemas.microsoft.com/office/drawing/2014/main" id="{082AD86B-014D-8A49-AA36-D7522D6BE04E}"/>
              </a:ext>
            </a:extLst>
          </p:cNvPr>
          <p:cNvSpPr/>
          <p:nvPr/>
        </p:nvSpPr>
        <p:spPr>
          <a:xfrm>
            <a:off x="609600" y="2250229"/>
            <a:ext cx="7644713"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Why would I want to do this</a:t>
            </a:r>
          </a:p>
        </p:txBody>
      </p:sp>
      <p:sp>
        <p:nvSpPr>
          <p:cNvPr id="7" name="Rectangle 6">
            <a:extLst>
              <a:ext uri="{FF2B5EF4-FFF2-40B4-BE49-F238E27FC236}">
                <a16:creationId xmlns:a16="http://schemas.microsoft.com/office/drawing/2014/main" id="{90FAF402-3747-5944-979F-A2B690C8DE43}"/>
              </a:ext>
            </a:extLst>
          </p:cNvPr>
          <p:cNvSpPr/>
          <p:nvPr/>
        </p:nvSpPr>
        <p:spPr>
          <a:xfrm>
            <a:off x="2298357" y="3244494"/>
            <a:ext cx="5955956"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Evaluation of an </a:t>
            </a:r>
            <a:r>
              <a:rPr lang="en-US" sz="2400" dirty="0" err="1"/>
              <a:t>XRay</a:t>
            </a:r>
            <a:endParaRPr lang="en-US" sz="2400" dirty="0"/>
          </a:p>
        </p:txBody>
      </p:sp>
      <p:sp>
        <p:nvSpPr>
          <p:cNvPr id="8" name="Rectangle 7">
            <a:extLst>
              <a:ext uri="{FF2B5EF4-FFF2-40B4-BE49-F238E27FC236}">
                <a16:creationId xmlns:a16="http://schemas.microsoft.com/office/drawing/2014/main" id="{25467BEA-FF20-D54C-9E02-A7B70E21ACDF}"/>
              </a:ext>
            </a:extLst>
          </p:cNvPr>
          <p:cNvSpPr/>
          <p:nvPr/>
        </p:nvSpPr>
        <p:spPr>
          <a:xfrm>
            <a:off x="2298357" y="4238759"/>
            <a:ext cx="5955956"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Finding a defect in a manufactured product</a:t>
            </a:r>
          </a:p>
        </p:txBody>
      </p:sp>
      <p:sp>
        <p:nvSpPr>
          <p:cNvPr id="9" name="Rectangle 8">
            <a:extLst>
              <a:ext uri="{FF2B5EF4-FFF2-40B4-BE49-F238E27FC236}">
                <a16:creationId xmlns:a16="http://schemas.microsoft.com/office/drawing/2014/main" id="{FE751109-535F-6A42-B44E-3B6B958963C7}"/>
              </a:ext>
            </a:extLst>
          </p:cNvPr>
          <p:cNvSpPr/>
          <p:nvPr/>
        </p:nvSpPr>
        <p:spPr>
          <a:xfrm>
            <a:off x="2298357" y="5233024"/>
            <a:ext cx="5955956"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Identifying a part on an HAVAC unit</a:t>
            </a:r>
          </a:p>
        </p:txBody>
      </p:sp>
      <p:pic>
        <p:nvPicPr>
          <p:cNvPr id="10" name="Picture 9">
            <a:extLst>
              <a:ext uri="{FF2B5EF4-FFF2-40B4-BE49-F238E27FC236}">
                <a16:creationId xmlns:a16="http://schemas.microsoft.com/office/drawing/2014/main" id="{0D9F5892-5362-1D48-98D1-CE812C635664}"/>
              </a:ext>
            </a:extLst>
          </p:cNvPr>
          <p:cNvPicPr>
            <a:picLocks noChangeAspect="1"/>
          </p:cNvPicPr>
          <p:nvPr/>
        </p:nvPicPr>
        <p:blipFill>
          <a:blip r:embed="rId2"/>
          <a:stretch>
            <a:fillRect/>
          </a:stretch>
        </p:blipFill>
        <p:spPr>
          <a:xfrm>
            <a:off x="8561155" y="1255964"/>
            <a:ext cx="3300999" cy="1856812"/>
          </a:xfrm>
          <a:prstGeom prst="rect">
            <a:avLst/>
          </a:prstGeom>
        </p:spPr>
      </p:pic>
    </p:spTree>
    <p:extLst>
      <p:ext uri="{BB962C8B-B14F-4D97-AF65-F5344CB8AC3E}">
        <p14:creationId xmlns:p14="http://schemas.microsoft.com/office/powerpoint/2010/main" val="995993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Demo 1: Training a Custom Vision Model</a:t>
            </a:r>
          </a:p>
        </p:txBody>
      </p:sp>
    </p:spTree>
    <p:extLst>
      <p:ext uri="{BB962C8B-B14F-4D97-AF65-F5344CB8AC3E}">
        <p14:creationId xmlns:p14="http://schemas.microsoft.com/office/powerpoint/2010/main" val="441045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Lab 1: Creating a Custom Vision model (25 minutes)</a:t>
            </a:r>
          </a:p>
        </p:txBody>
      </p:sp>
    </p:spTree>
    <p:extLst>
      <p:ext uri="{BB962C8B-B14F-4D97-AF65-F5344CB8AC3E}">
        <p14:creationId xmlns:p14="http://schemas.microsoft.com/office/powerpoint/2010/main" val="552472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Demo 2: Using a Custom Vision Model</a:t>
            </a:r>
          </a:p>
        </p:txBody>
      </p:sp>
    </p:spTree>
    <p:extLst>
      <p:ext uri="{BB962C8B-B14F-4D97-AF65-F5344CB8AC3E}">
        <p14:creationId xmlns:p14="http://schemas.microsoft.com/office/powerpoint/2010/main" val="3569319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Lab 2: Deploying and calling Custom Vision Service / Reinforcement Learning (30 minutes)</a:t>
            </a:r>
          </a:p>
        </p:txBody>
      </p:sp>
    </p:spTree>
    <p:extLst>
      <p:ext uri="{BB962C8B-B14F-4D97-AF65-F5344CB8AC3E}">
        <p14:creationId xmlns:p14="http://schemas.microsoft.com/office/powerpoint/2010/main" val="2407984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F24A154-3879-2E45-BF72-B1153243160A}"/>
              </a:ext>
            </a:extLst>
          </p:cNvPr>
          <p:cNvPicPr>
            <a:picLocks noChangeAspect="1"/>
          </p:cNvPicPr>
          <p:nvPr/>
        </p:nvPicPr>
        <p:blipFill>
          <a:blip r:embed="rId2"/>
          <a:stretch>
            <a:fillRect/>
          </a:stretch>
        </p:blipFill>
        <p:spPr>
          <a:xfrm>
            <a:off x="3714290" y="1036237"/>
            <a:ext cx="2689727" cy="2656924"/>
          </a:xfrm>
          <a:prstGeom prst="rect">
            <a:avLst/>
          </a:prstGeom>
        </p:spPr>
      </p:pic>
      <p:sp>
        <p:nvSpPr>
          <p:cNvPr id="2" name="Title 1">
            <a:extLst>
              <a:ext uri="{FF2B5EF4-FFF2-40B4-BE49-F238E27FC236}">
                <a16:creationId xmlns:a16="http://schemas.microsoft.com/office/drawing/2014/main" id="{CDAE27FB-6842-BA46-98D5-0F4EFDCBEF53}"/>
              </a:ext>
            </a:extLst>
          </p:cNvPr>
          <p:cNvSpPr>
            <a:spLocks noGrp="1"/>
          </p:cNvSpPr>
          <p:nvPr>
            <p:ph type="title"/>
          </p:nvPr>
        </p:nvSpPr>
        <p:spPr>
          <a:xfrm>
            <a:off x="838200" y="365125"/>
            <a:ext cx="10515600" cy="1325563"/>
          </a:xfrm>
        </p:spPr>
        <p:txBody>
          <a:bodyPr/>
          <a:lstStyle/>
          <a:p>
            <a:r>
              <a:rPr lang="en-US" dirty="0"/>
              <a:t>Conversational UIs - Text</a:t>
            </a:r>
          </a:p>
        </p:txBody>
      </p:sp>
      <p:pic>
        <p:nvPicPr>
          <p:cNvPr id="4" name="Picture 3">
            <a:extLst>
              <a:ext uri="{FF2B5EF4-FFF2-40B4-BE49-F238E27FC236}">
                <a16:creationId xmlns:a16="http://schemas.microsoft.com/office/drawing/2014/main" id="{9F657252-AE6B-294C-B324-389A292B7487}"/>
              </a:ext>
            </a:extLst>
          </p:cNvPr>
          <p:cNvPicPr>
            <a:picLocks noChangeAspect="1"/>
          </p:cNvPicPr>
          <p:nvPr/>
        </p:nvPicPr>
        <p:blipFill>
          <a:blip r:embed="rId3"/>
          <a:stretch>
            <a:fillRect/>
          </a:stretch>
        </p:blipFill>
        <p:spPr>
          <a:xfrm>
            <a:off x="194257" y="1344232"/>
            <a:ext cx="3949700" cy="5080000"/>
          </a:xfrm>
          <a:prstGeom prst="rect">
            <a:avLst/>
          </a:prstGeom>
        </p:spPr>
      </p:pic>
      <p:pic>
        <p:nvPicPr>
          <p:cNvPr id="6" name="Picture 5">
            <a:extLst>
              <a:ext uri="{FF2B5EF4-FFF2-40B4-BE49-F238E27FC236}">
                <a16:creationId xmlns:a16="http://schemas.microsoft.com/office/drawing/2014/main" id="{D047E554-37D4-3C49-A9A6-9B5DEC8A6CDA}"/>
              </a:ext>
            </a:extLst>
          </p:cNvPr>
          <p:cNvPicPr>
            <a:picLocks noChangeAspect="1"/>
          </p:cNvPicPr>
          <p:nvPr/>
        </p:nvPicPr>
        <p:blipFill>
          <a:blip r:embed="rId4"/>
          <a:stretch>
            <a:fillRect/>
          </a:stretch>
        </p:blipFill>
        <p:spPr>
          <a:xfrm>
            <a:off x="6950606" y="1598232"/>
            <a:ext cx="1596545" cy="1588869"/>
          </a:xfrm>
          <a:prstGeom prst="rect">
            <a:avLst/>
          </a:prstGeom>
        </p:spPr>
      </p:pic>
      <p:pic>
        <p:nvPicPr>
          <p:cNvPr id="7" name="Picture 6">
            <a:extLst>
              <a:ext uri="{FF2B5EF4-FFF2-40B4-BE49-F238E27FC236}">
                <a16:creationId xmlns:a16="http://schemas.microsoft.com/office/drawing/2014/main" id="{67294DB6-7CDD-BE4F-9DEC-0AE9DAB8A771}"/>
              </a:ext>
            </a:extLst>
          </p:cNvPr>
          <p:cNvPicPr>
            <a:picLocks noChangeAspect="1"/>
          </p:cNvPicPr>
          <p:nvPr/>
        </p:nvPicPr>
        <p:blipFill>
          <a:blip r:embed="rId5"/>
          <a:stretch>
            <a:fillRect/>
          </a:stretch>
        </p:blipFill>
        <p:spPr>
          <a:xfrm>
            <a:off x="4246250" y="3429001"/>
            <a:ext cx="1706853" cy="1588868"/>
          </a:xfrm>
          <a:prstGeom prst="rect">
            <a:avLst/>
          </a:prstGeom>
        </p:spPr>
      </p:pic>
      <p:pic>
        <p:nvPicPr>
          <p:cNvPr id="8" name="Picture 7">
            <a:extLst>
              <a:ext uri="{FF2B5EF4-FFF2-40B4-BE49-F238E27FC236}">
                <a16:creationId xmlns:a16="http://schemas.microsoft.com/office/drawing/2014/main" id="{4225D866-A61B-8846-AB3C-710FF198DA06}"/>
              </a:ext>
            </a:extLst>
          </p:cNvPr>
          <p:cNvPicPr>
            <a:picLocks noChangeAspect="1"/>
          </p:cNvPicPr>
          <p:nvPr/>
        </p:nvPicPr>
        <p:blipFill>
          <a:blip r:embed="rId6"/>
          <a:stretch>
            <a:fillRect/>
          </a:stretch>
        </p:blipFill>
        <p:spPr>
          <a:xfrm>
            <a:off x="7049032" y="3544259"/>
            <a:ext cx="1391283" cy="1358352"/>
          </a:xfrm>
          <a:prstGeom prst="rect">
            <a:avLst/>
          </a:prstGeom>
        </p:spPr>
      </p:pic>
      <p:pic>
        <p:nvPicPr>
          <p:cNvPr id="9" name="Picture 8">
            <a:extLst>
              <a:ext uri="{FF2B5EF4-FFF2-40B4-BE49-F238E27FC236}">
                <a16:creationId xmlns:a16="http://schemas.microsoft.com/office/drawing/2014/main" id="{90954048-0050-C545-A94C-D8985DA22F2D}"/>
              </a:ext>
            </a:extLst>
          </p:cNvPr>
          <p:cNvPicPr>
            <a:picLocks noChangeAspect="1"/>
          </p:cNvPicPr>
          <p:nvPr/>
        </p:nvPicPr>
        <p:blipFill>
          <a:blip r:embed="rId7"/>
          <a:stretch>
            <a:fillRect/>
          </a:stretch>
        </p:blipFill>
        <p:spPr>
          <a:xfrm>
            <a:off x="3760402" y="5269133"/>
            <a:ext cx="2689727" cy="1588868"/>
          </a:xfrm>
          <a:prstGeom prst="rect">
            <a:avLst/>
          </a:prstGeom>
        </p:spPr>
      </p:pic>
      <p:pic>
        <p:nvPicPr>
          <p:cNvPr id="10" name="Picture 9">
            <a:extLst>
              <a:ext uri="{FF2B5EF4-FFF2-40B4-BE49-F238E27FC236}">
                <a16:creationId xmlns:a16="http://schemas.microsoft.com/office/drawing/2014/main" id="{7CB45A09-5BC6-1F4A-AE27-2ABFCAA52D6C}"/>
              </a:ext>
            </a:extLst>
          </p:cNvPr>
          <p:cNvPicPr>
            <a:picLocks noChangeAspect="1"/>
          </p:cNvPicPr>
          <p:nvPr/>
        </p:nvPicPr>
        <p:blipFill>
          <a:blip r:embed="rId8"/>
          <a:stretch>
            <a:fillRect/>
          </a:stretch>
        </p:blipFill>
        <p:spPr>
          <a:xfrm>
            <a:off x="6969310" y="5310677"/>
            <a:ext cx="1550727" cy="1505779"/>
          </a:xfrm>
          <a:prstGeom prst="rect">
            <a:avLst/>
          </a:prstGeom>
        </p:spPr>
      </p:pic>
    </p:spTree>
    <p:extLst>
      <p:ext uri="{BB962C8B-B14F-4D97-AF65-F5344CB8AC3E}">
        <p14:creationId xmlns:p14="http://schemas.microsoft.com/office/powerpoint/2010/main" val="62693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19C386-95D5-734C-871B-CBB369BA0AA2}"/>
              </a:ext>
            </a:extLst>
          </p:cNvPr>
          <p:cNvSpPr/>
          <p:nvPr/>
        </p:nvSpPr>
        <p:spPr>
          <a:xfrm>
            <a:off x="406401" y="1497236"/>
            <a:ext cx="7017983"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Not a guided process but perhaps a selector for what they want to do</a:t>
            </a:r>
          </a:p>
        </p:txBody>
      </p:sp>
      <p:sp>
        <p:nvSpPr>
          <p:cNvPr id="5" name="Rectangle 4">
            <a:extLst>
              <a:ext uri="{FF2B5EF4-FFF2-40B4-BE49-F238E27FC236}">
                <a16:creationId xmlns:a16="http://schemas.microsoft.com/office/drawing/2014/main" id="{CD267A77-3625-C741-883D-8B41E1D3BE23}"/>
              </a:ext>
            </a:extLst>
          </p:cNvPr>
          <p:cNvSpPr/>
          <p:nvPr/>
        </p:nvSpPr>
        <p:spPr>
          <a:xfrm>
            <a:off x="406401" y="2467461"/>
            <a:ext cx="7017983"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Simple interactions that can be expressed in multiple ways – Complex interactions? Use a Bot</a:t>
            </a:r>
          </a:p>
        </p:txBody>
      </p:sp>
      <p:sp>
        <p:nvSpPr>
          <p:cNvPr id="6" name="Rectangle 5">
            <a:extLst>
              <a:ext uri="{FF2B5EF4-FFF2-40B4-BE49-F238E27FC236}">
                <a16:creationId xmlns:a16="http://schemas.microsoft.com/office/drawing/2014/main" id="{7242D378-077E-D54D-A6B3-0CD29C2171C2}"/>
              </a:ext>
            </a:extLst>
          </p:cNvPr>
          <p:cNvSpPr/>
          <p:nvPr/>
        </p:nvSpPr>
        <p:spPr>
          <a:xfrm>
            <a:off x="406401" y="3427568"/>
            <a:ext cx="7017983"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When the same types of actions need to happen to different things</a:t>
            </a:r>
          </a:p>
        </p:txBody>
      </p:sp>
      <p:sp>
        <p:nvSpPr>
          <p:cNvPr id="7" name="Rectangle 6">
            <a:extLst>
              <a:ext uri="{FF2B5EF4-FFF2-40B4-BE49-F238E27FC236}">
                <a16:creationId xmlns:a16="http://schemas.microsoft.com/office/drawing/2014/main" id="{8E9941BC-8686-4745-980E-FBBD39151E61}"/>
              </a:ext>
            </a:extLst>
          </p:cNvPr>
          <p:cNvSpPr/>
          <p:nvPr/>
        </p:nvSpPr>
        <p:spPr>
          <a:xfrm>
            <a:off x="406401" y="4387674"/>
            <a:ext cx="7017983"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When interacting with a traditional data entry screen isn’t optimal</a:t>
            </a:r>
          </a:p>
        </p:txBody>
      </p:sp>
      <p:sp>
        <p:nvSpPr>
          <p:cNvPr id="9" name="Rectangle 8">
            <a:extLst>
              <a:ext uri="{FF2B5EF4-FFF2-40B4-BE49-F238E27FC236}">
                <a16:creationId xmlns:a16="http://schemas.microsoft.com/office/drawing/2014/main" id="{70DD6CB1-0512-2146-9C13-C2A21EE66067}"/>
              </a:ext>
            </a:extLst>
          </p:cNvPr>
          <p:cNvSpPr/>
          <p:nvPr/>
        </p:nvSpPr>
        <p:spPr>
          <a:xfrm>
            <a:off x="406401" y="5347781"/>
            <a:ext cx="7017983"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When you understand how your audience communicates</a:t>
            </a:r>
          </a:p>
        </p:txBody>
      </p:sp>
      <p:pic>
        <p:nvPicPr>
          <p:cNvPr id="11" name="Picture 10">
            <a:extLst>
              <a:ext uri="{FF2B5EF4-FFF2-40B4-BE49-F238E27FC236}">
                <a16:creationId xmlns:a16="http://schemas.microsoft.com/office/drawing/2014/main" id="{DDC75F44-A244-544D-8ACF-64DE2CC049B7}"/>
              </a:ext>
            </a:extLst>
          </p:cNvPr>
          <p:cNvPicPr>
            <a:picLocks noChangeAspect="1"/>
          </p:cNvPicPr>
          <p:nvPr/>
        </p:nvPicPr>
        <p:blipFill>
          <a:blip r:embed="rId2"/>
          <a:stretch>
            <a:fillRect/>
          </a:stretch>
        </p:blipFill>
        <p:spPr>
          <a:xfrm>
            <a:off x="7945136" y="3058688"/>
            <a:ext cx="3962400" cy="2971800"/>
          </a:xfrm>
          <a:prstGeom prst="rect">
            <a:avLst/>
          </a:prstGeom>
        </p:spPr>
      </p:pic>
      <p:pic>
        <p:nvPicPr>
          <p:cNvPr id="13" name="Picture 12">
            <a:extLst>
              <a:ext uri="{FF2B5EF4-FFF2-40B4-BE49-F238E27FC236}">
                <a16:creationId xmlns:a16="http://schemas.microsoft.com/office/drawing/2014/main" id="{D9336A0C-BC43-6F48-851E-71C25C616646}"/>
              </a:ext>
            </a:extLst>
          </p:cNvPr>
          <p:cNvPicPr>
            <a:picLocks noChangeAspect="1"/>
          </p:cNvPicPr>
          <p:nvPr/>
        </p:nvPicPr>
        <p:blipFill>
          <a:blip r:embed="rId3"/>
          <a:stretch>
            <a:fillRect/>
          </a:stretch>
        </p:blipFill>
        <p:spPr>
          <a:xfrm>
            <a:off x="9128639" y="1176648"/>
            <a:ext cx="2656960" cy="1917440"/>
          </a:xfrm>
          <a:prstGeom prst="rect">
            <a:avLst/>
          </a:prstGeom>
        </p:spPr>
      </p:pic>
      <p:sp>
        <p:nvSpPr>
          <p:cNvPr id="2" name="Title 1">
            <a:extLst>
              <a:ext uri="{FF2B5EF4-FFF2-40B4-BE49-F238E27FC236}">
                <a16:creationId xmlns:a16="http://schemas.microsoft.com/office/drawing/2014/main" id="{4945EBE3-14E6-0B45-9403-04E757374E75}"/>
              </a:ext>
            </a:extLst>
          </p:cNvPr>
          <p:cNvSpPr>
            <a:spLocks noGrp="1"/>
          </p:cNvSpPr>
          <p:nvPr>
            <p:ph type="title"/>
          </p:nvPr>
        </p:nvSpPr>
        <p:spPr>
          <a:xfrm>
            <a:off x="406401" y="44451"/>
            <a:ext cx="10515600" cy="1325563"/>
          </a:xfrm>
        </p:spPr>
        <p:txBody>
          <a:bodyPr/>
          <a:lstStyle/>
          <a:p>
            <a:r>
              <a:rPr lang="en-US" sz="5333" dirty="0"/>
              <a:t>When to use language understanding?</a:t>
            </a:r>
          </a:p>
        </p:txBody>
      </p:sp>
    </p:spTree>
    <p:extLst>
      <p:ext uri="{BB962C8B-B14F-4D97-AF65-F5344CB8AC3E}">
        <p14:creationId xmlns:p14="http://schemas.microsoft.com/office/powerpoint/2010/main" val="29155000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E5D92-BB38-684E-A167-135CC46CD50C}"/>
              </a:ext>
            </a:extLst>
          </p:cNvPr>
          <p:cNvSpPr>
            <a:spLocks noGrp="1"/>
          </p:cNvSpPr>
          <p:nvPr>
            <p:ph type="title"/>
          </p:nvPr>
        </p:nvSpPr>
        <p:spPr/>
        <p:txBody>
          <a:bodyPr/>
          <a:lstStyle/>
          <a:p>
            <a:r>
              <a:rPr lang="en-US" dirty="0"/>
              <a:t>Simple Model Using Azure Luis</a:t>
            </a:r>
          </a:p>
        </p:txBody>
      </p:sp>
      <p:pic>
        <p:nvPicPr>
          <p:cNvPr id="10" name="Picture 9">
            <a:extLst>
              <a:ext uri="{FF2B5EF4-FFF2-40B4-BE49-F238E27FC236}">
                <a16:creationId xmlns:a16="http://schemas.microsoft.com/office/drawing/2014/main" id="{E98360D2-6757-EE42-991C-A5424FE7F504}"/>
              </a:ext>
            </a:extLst>
          </p:cNvPr>
          <p:cNvPicPr>
            <a:picLocks noChangeAspect="1"/>
          </p:cNvPicPr>
          <p:nvPr/>
        </p:nvPicPr>
        <p:blipFill>
          <a:blip r:embed="rId2"/>
          <a:stretch>
            <a:fillRect/>
          </a:stretch>
        </p:blipFill>
        <p:spPr>
          <a:xfrm>
            <a:off x="6992690" y="2502913"/>
            <a:ext cx="2953447" cy="1325563"/>
          </a:xfrm>
          <a:prstGeom prst="rect">
            <a:avLst/>
          </a:prstGeom>
        </p:spPr>
      </p:pic>
      <p:pic>
        <p:nvPicPr>
          <p:cNvPr id="5" name="Picture 4">
            <a:extLst>
              <a:ext uri="{FF2B5EF4-FFF2-40B4-BE49-F238E27FC236}">
                <a16:creationId xmlns:a16="http://schemas.microsoft.com/office/drawing/2014/main" id="{6E0DCF6A-C82D-1B46-B003-36580BBE5B38}"/>
              </a:ext>
            </a:extLst>
          </p:cNvPr>
          <p:cNvPicPr>
            <a:picLocks noChangeAspect="1"/>
          </p:cNvPicPr>
          <p:nvPr/>
        </p:nvPicPr>
        <p:blipFill>
          <a:blip r:embed="rId3"/>
          <a:stretch>
            <a:fillRect/>
          </a:stretch>
        </p:blipFill>
        <p:spPr>
          <a:xfrm>
            <a:off x="411894" y="2502914"/>
            <a:ext cx="2689727" cy="1588868"/>
          </a:xfrm>
          <a:prstGeom prst="rect">
            <a:avLst/>
          </a:prstGeom>
        </p:spPr>
      </p:pic>
      <p:cxnSp>
        <p:nvCxnSpPr>
          <p:cNvPr id="6" name="Straight Arrow Connector 5">
            <a:extLst>
              <a:ext uri="{FF2B5EF4-FFF2-40B4-BE49-F238E27FC236}">
                <a16:creationId xmlns:a16="http://schemas.microsoft.com/office/drawing/2014/main" id="{F4910FCB-E8EC-8740-B462-7A2116CEF608}"/>
              </a:ext>
            </a:extLst>
          </p:cNvPr>
          <p:cNvCxnSpPr>
            <a:cxnSpLocks/>
          </p:cNvCxnSpPr>
          <p:nvPr/>
        </p:nvCxnSpPr>
        <p:spPr>
          <a:xfrm>
            <a:off x="3168203" y="2859111"/>
            <a:ext cx="3695883" cy="6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112D287-CE0A-904D-96CF-2CA3EB7F3507}"/>
              </a:ext>
            </a:extLst>
          </p:cNvPr>
          <p:cNvSpPr txBox="1"/>
          <p:nvPr/>
        </p:nvSpPr>
        <p:spPr>
          <a:xfrm>
            <a:off x="3407701" y="2372884"/>
            <a:ext cx="2400272" cy="461665"/>
          </a:xfrm>
          <a:prstGeom prst="rect">
            <a:avLst/>
          </a:prstGeom>
          <a:noFill/>
        </p:spPr>
        <p:txBody>
          <a:bodyPr wrap="none" rtlCol="0">
            <a:spAutoFit/>
          </a:bodyPr>
          <a:lstStyle/>
          <a:p>
            <a:r>
              <a:rPr lang="en-US" sz="2400" dirty="0"/>
              <a:t>User entered text</a:t>
            </a:r>
          </a:p>
        </p:txBody>
      </p:sp>
      <p:cxnSp>
        <p:nvCxnSpPr>
          <p:cNvPr id="9" name="Straight Arrow Connector 8">
            <a:extLst>
              <a:ext uri="{FF2B5EF4-FFF2-40B4-BE49-F238E27FC236}">
                <a16:creationId xmlns:a16="http://schemas.microsoft.com/office/drawing/2014/main" id="{7DE5DCB2-A282-4C46-B8EF-DC4DBBDACD7A}"/>
              </a:ext>
            </a:extLst>
          </p:cNvPr>
          <p:cNvCxnSpPr>
            <a:cxnSpLocks/>
          </p:cNvCxnSpPr>
          <p:nvPr/>
        </p:nvCxnSpPr>
        <p:spPr>
          <a:xfrm flipH="1">
            <a:off x="3168203" y="3786389"/>
            <a:ext cx="3695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C624FED-7795-CC40-9ED8-64AAC76DA535}"/>
              </a:ext>
            </a:extLst>
          </p:cNvPr>
          <p:cNvSpPr txBox="1"/>
          <p:nvPr/>
        </p:nvSpPr>
        <p:spPr>
          <a:xfrm>
            <a:off x="3119670" y="3236980"/>
            <a:ext cx="3500125" cy="461665"/>
          </a:xfrm>
          <a:prstGeom prst="rect">
            <a:avLst/>
          </a:prstGeom>
          <a:noFill/>
        </p:spPr>
        <p:txBody>
          <a:bodyPr wrap="none" rtlCol="0">
            <a:spAutoFit/>
          </a:bodyPr>
          <a:lstStyle/>
          <a:p>
            <a:r>
              <a:rPr lang="en-US" sz="2400" dirty="0"/>
              <a:t>Evaluation of entered text</a:t>
            </a:r>
          </a:p>
        </p:txBody>
      </p:sp>
      <p:pic>
        <p:nvPicPr>
          <p:cNvPr id="12" name="Picture 11">
            <a:extLst>
              <a:ext uri="{FF2B5EF4-FFF2-40B4-BE49-F238E27FC236}">
                <a16:creationId xmlns:a16="http://schemas.microsoft.com/office/drawing/2014/main" id="{657B464E-C90F-3E48-9575-64B1E6CBFC27}"/>
              </a:ext>
            </a:extLst>
          </p:cNvPr>
          <p:cNvPicPr>
            <a:picLocks noChangeAspect="1"/>
          </p:cNvPicPr>
          <p:nvPr/>
        </p:nvPicPr>
        <p:blipFill>
          <a:blip r:embed="rId4"/>
          <a:stretch>
            <a:fillRect/>
          </a:stretch>
        </p:blipFill>
        <p:spPr>
          <a:xfrm>
            <a:off x="838201" y="4922866"/>
            <a:ext cx="1588868" cy="1588868"/>
          </a:xfrm>
          <a:prstGeom prst="rect">
            <a:avLst/>
          </a:prstGeom>
        </p:spPr>
      </p:pic>
      <p:sp>
        <p:nvSpPr>
          <p:cNvPr id="13" name="TextBox 12">
            <a:extLst>
              <a:ext uri="{FF2B5EF4-FFF2-40B4-BE49-F238E27FC236}">
                <a16:creationId xmlns:a16="http://schemas.microsoft.com/office/drawing/2014/main" id="{276CF59F-1865-2A40-BD72-B1C00280AD5C}"/>
              </a:ext>
            </a:extLst>
          </p:cNvPr>
          <p:cNvSpPr txBox="1"/>
          <p:nvPr/>
        </p:nvSpPr>
        <p:spPr>
          <a:xfrm>
            <a:off x="2653082" y="5532634"/>
            <a:ext cx="2371162" cy="461665"/>
          </a:xfrm>
          <a:prstGeom prst="rect">
            <a:avLst/>
          </a:prstGeom>
          <a:noFill/>
        </p:spPr>
        <p:txBody>
          <a:bodyPr wrap="none" rtlCol="0">
            <a:spAutoFit/>
          </a:bodyPr>
          <a:lstStyle/>
          <a:p>
            <a:r>
              <a:rPr lang="en-US" sz="2400" dirty="0"/>
              <a:t>Application Logic</a:t>
            </a:r>
          </a:p>
        </p:txBody>
      </p:sp>
      <p:cxnSp>
        <p:nvCxnSpPr>
          <p:cNvPr id="15" name="Straight Arrow Connector 14">
            <a:extLst>
              <a:ext uri="{FF2B5EF4-FFF2-40B4-BE49-F238E27FC236}">
                <a16:creationId xmlns:a16="http://schemas.microsoft.com/office/drawing/2014/main" id="{4270A881-CA2B-A540-85D5-1AE71380FD56}"/>
              </a:ext>
            </a:extLst>
          </p:cNvPr>
          <p:cNvCxnSpPr/>
          <p:nvPr/>
        </p:nvCxnSpPr>
        <p:spPr>
          <a:xfrm>
            <a:off x="1756756" y="4314423"/>
            <a:ext cx="0" cy="5895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486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2DE02-C1A0-2F44-92CE-A89D2BC710E1}"/>
              </a:ext>
            </a:extLst>
          </p:cNvPr>
          <p:cNvSpPr>
            <a:spLocks noGrp="1"/>
          </p:cNvSpPr>
          <p:nvPr>
            <p:ph type="title"/>
          </p:nvPr>
        </p:nvSpPr>
        <p:spPr/>
        <p:txBody>
          <a:bodyPr/>
          <a:lstStyle/>
          <a:p>
            <a:r>
              <a:rPr lang="en-US" dirty="0"/>
              <a:t>Key Concepts</a:t>
            </a:r>
          </a:p>
        </p:txBody>
      </p:sp>
      <p:sp>
        <p:nvSpPr>
          <p:cNvPr id="4" name="Rectangle 3">
            <a:extLst>
              <a:ext uri="{FF2B5EF4-FFF2-40B4-BE49-F238E27FC236}">
                <a16:creationId xmlns:a16="http://schemas.microsoft.com/office/drawing/2014/main" id="{4A3009DE-94D5-6F47-BFEE-C0AF3FC9B48A}"/>
              </a:ext>
            </a:extLst>
          </p:cNvPr>
          <p:cNvSpPr/>
          <p:nvPr/>
        </p:nvSpPr>
        <p:spPr>
          <a:xfrm>
            <a:off x="406400" y="1018460"/>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Entity</a:t>
            </a:r>
          </a:p>
        </p:txBody>
      </p:sp>
      <p:sp>
        <p:nvSpPr>
          <p:cNvPr id="5" name="Rectangle 4">
            <a:extLst>
              <a:ext uri="{FF2B5EF4-FFF2-40B4-BE49-F238E27FC236}">
                <a16:creationId xmlns:a16="http://schemas.microsoft.com/office/drawing/2014/main" id="{40ABEA88-5A03-E447-AA8C-6C3DD7883B52}"/>
              </a:ext>
            </a:extLst>
          </p:cNvPr>
          <p:cNvSpPr/>
          <p:nvPr/>
        </p:nvSpPr>
        <p:spPr>
          <a:xfrm>
            <a:off x="406400" y="1897369"/>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Intent</a:t>
            </a:r>
          </a:p>
        </p:txBody>
      </p:sp>
      <p:sp>
        <p:nvSpPr>
          <p:cNvPr id="6" name="Rectangle 5">
            <a:extLst>
              <a:ext uri="{FF2B5EF4-FFF2-40B4-BE49-F238E27FC236}">
                <a16:creationId xmlns:a16="http://schemas.microsoft.com/office/drawing/2014/main" id="{7FDB5584-9A31-9148-9CA7-A32312D3BFFA}"/>
              </a:ext>
            </a:extLst>
          </p:cNvPr>
          <p:cNvSpPr/>
          <p:nvPr/>
        </p:nvSpPr>
        <p:spPr>
          <a:xfrm>
            <a:off x="406400" y="2776278"/>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App -&gt; Model</a:t>
            </a:r>
          </a:p>
        </p:txBody>
      </p:sp>
      <p:sp>
        <p:nvSpPr>
          <p:cNvPr id="7" name="Rectangle 6">
            <a:extLst>
              <a:ext uri="{FF2B5EF4-FFF2-40B4-BE49-F238E27FC236}">
                <a16:creationId xmlns:a16="http://schemas.microsoft.com/office/drawing/2014/main" id="{29BA1DE9-ED23-A44B-9971-FA2D2113E56D}"/>
              </a:ext>
            </a:extLst>
          </p:cNvPr>
          <p:cNvSpPr/>
          <p:nvPr/>
        </p:nvSpPr>
        <p:spPr>
          <a:xfrm>
            <a:off x="406400" y="3655186"/>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Training</a:t>
            </a:r>
          </a:p>
        </p:txBody>
      </p:sp>
      <p:sp>
        <p:nvSpPr>
          <p:cNvPr id="8" name="Rectangle 7">
            <a:extLst>
              <a:ext uri="{FF2B5EF4-FFF2-40B4-BE49-F238E27FC236}">
                <a16:creationId xmlns:a16="http://schemas.microsoft.com/office/drawing/2014/main" id="{0ACBC559-0D84-5446-A4DD-21F301C4D57F}"/>
              </a:ext>
            </a:extLst>
          </p:cNvPr>
          <p:cNvSpPr/>
          <p:nvPr/>
        </p:nvSpPr>
        <p:spPr>
          <a:xfrm>
            <a:off x="406400" y="4534096"/>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Utterance</a:t>
            </a:r>
          </a:p>
        </p:txBody>
      </p:sp>
      <p:sp>
        <p:nvSpPr>
          <p:cNvPr id="9" name="Rectangle 8">
            <a:extLst>
              <a:ext uri="{FF2B5EF4-FFF2-40B4-BE49-F238E27FC236}">
                <a16:creationId xmlns:a16="http://schemas.microsoft.com/office/drawing/2014/main" id="{504ACFDA-65F9-A744-A374-114E16AD2C47}"/>
              </a:ext>
            </a:extLst>
          </p:cNvPr>
          <p:cNvSpPr/>
          <p:nvPr/>
        </p:nvSpPr>
        <p:spPr>
          <a:xfrm>
            <a:off x="406400" y="5413005"/>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Role</a:t>
            </a:r>
          </a:p>
        </p:txBody>
      </p:sp>
      <p:pic>
        <p:nvPicPr>
          <p:cNvPr id="11" name="Picture 10">
            <a:extLst>
              <a:ext uri="{FF2B5EF4-FFF2-40B4-BE49-F238E27FC236}">
                <a16:creationId xmlns:a16="http://schemas.microsoft.com/office/drawing/2014/main" id="{EA47B3B9-C358-184A-83AA-A978FFC875BD}"/>
              </a:ext>
            </a:extLst>
          </p:cNvPr>
          <p:cNvPicPr>
            <a:picLocks noChangeAspect="1"/>
          </p:cNvPicPr>
          <p:nvPr/>
        </p:nvPicPr>
        <p:blipFill>
          <a:blip r:embed="rId3"/>
          <a:stretch>
            <a:fillRect/>
          </a:stretch>
        </p:blipFill>
        <p:spPr>
          <a:xfrm>
            <a:off x="8813801" y="1576127"/>
            <a:ext cx="3009900" cy="3619500"/>
          </a:xfrm>
          <a:prstGeom prst="rect">
            <a:avLst/>
          </a:prstGeom>
        </p:spPr>
      </p:pic>
    </p:spTree>
    <p:extLst>
      <p:ext uri="{BB962C8B-B14F-4D97-AF65-F5344CB8AC3E}">
        <p14:creationId xmlns:p14="http://schemas.microsoft.com/office/powerpoint/2010/main" val="1035049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EC1A1-88EB-2840-ADE2-095E1C4992D0}"/>
              </a:ext>
            </a:extLst>
          </p:cNvPr>
          <p:cNvSpPr>
            <a:spLocks noGrp="1"/>
          </p:cNvSpPr>
          <p:nvPr>
            <p:ph type="title"/>
          </p:nvPr>
        </p:nvSpPr>
        <p:spPr/>
        <p:txBody>
          <a:bodyPr/>
          <a:lstStyle/>
          <a:p>
            <a:r>
              <a:rPr lang="en-US" dirty="0"/>
              <a:t>CIMON – IBM AI in space</a:t>
            </a:r>
          </a:p>
        </p:txBody>
      </p:sp>
      <p:pic>
        <p:nvPicPr>
          <p:cNvPr id="4" name="Content Placeholder 3">
            <a:extLst>
              <a:ext uri="{FF2B5EF4-FFF2-40B4-BE49-F238E27FC236}">
                <a16:creationId xmlns:a16="http://schemas.microsoft.com/office/drawing/2014/main" id="{E240FE4D-B4E9-8A45-A1A5-2BE163B59EC5}"/>
              </a:ext>
            </a:extLst>
          </p:cNvPr>
          <p:cNvPicPr>
            <a:picLocks noGrp="1" noChangeAspect="1"/>
          </p:cNvPicPr>
          <p:nvPr>
            <p:ph idx="1"/>
          </p:nvPr>
        </p:nvPicPr>
        <p:blipFill>
          <a:blip r:embed="rId3"/>
          <a:stretch>
            <a:fillRect/>
          </a:stretch>
        </p:blipFill>
        <p:spPr>
          <a:xfrm>
            <a:off x="7536160" y="1328771"/>
            <a:ext cx="4655840" cy="4655840"/>
          </a:xfrm>
          <a:prstGeom prst="rect">
            <a:avLst/>
          </a:prstGeom>
        </p:spPr>
      </p:pic>
      <p:pic>
        <p:nvPicPr>
          <p:cNvPr id="5" name="Picture 4">
            <a:extLst>
              <a:ext uri="{FF2B5EF4-FFF2-40B4-BE49-F238E27FC236}">
                <a16:creationId xmlns:a16="http://schemas.microsoft.com/office/drawing/2014/main" id="{54273A73-A0F1-4F49-A142-177F58CB2D51}"/>
              </a:ext>
            </a:extLst>
          </p:cNvPr>
          <p:cNvPicPr>
            <a:picLocks noChangeAspect="1"/>
          </p:cNvPicPr>
          <p:nvPr/>
        </p:nvPicPr>
        <p:blipFill>
          <a:blip r:embed="rId4"/>
          <a:stretch>
            <a:fillRect/>
          </a:stretch>
        </p:blipFill>
        <p:spPr>
          <a:xfrm>
            <a:off x="2178" y="2564904"/>
            <a:ext cx="7629444" cy="4293096"/>
          </a:xfrm>
          <a:prstGeom prst="rect">
            <a:avLst/>
          </a:prstGeom>
        </p:spPr>
      </p:pic>
    </p:spTree>
    <p:extLst>
      <p:ext uri="{BB962C8B-B14F-4D97-AF65-F5344CB8AC3E}">
        <p14:creationId xmlns:p14="http://schemas.microsoft.com/office/powerpoint/2010/main" val="902723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0630-E1DB-B74D-B15A-C3E77C07E55E}"/>
              </a:ext>
            </a:extLst>
          </p:cNvPr>
          <p:cNvSpPr>
            <a:spLocks noGrp="1"/>
          </p:cNvSpPr>
          <p:nvPr>
            <p:ph type="title"/>
          </p:nvPr>
        </p:nvSpPr>
        <p:spPr/>
        <p:txBody>
          <a:bodyPr/>
          <a:lstStyle/>
          <a:p>
            <a:r>
              <a:rPr lang="en-US" dirty="0"/>
              <a:t>LUIS Model Development</a:t>
            </a:r>
          </a:p>
        </p:txBody>
      </p:sp>
      <p:sp>
        <p:nvSpPr>
          <p:cNvPr id="5" name="Rectangle 4">
            <a:extLst>
              <a:ext uri="{FF2B5EF4-FFF2-40B4-BE49-F238E27FC236}">
                <a16:creationId xmlns:a16="http://schemas.microsoft.com/office/drawing/2014/main" id="{973CFBDC-1298-0048-AD89-8EA77926DD6E}"/>
              </a:ext>
            </a:extLst>
          </p:cNvPr>
          <p:cNvSpPr/>
          <p:nvPr/>
        </p:nvSpPr>
        <p:spPr>
          <a:xfrm>
            <a:off x="413359" y="2461043"/>
            <a:ext cx="1528176" cy="9269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Plan</a:t>
            </a:r>
          </a:p>
        </p:txBody>
      </p:sp>
      <p:sp>
        <p:nvSpPr>
          <p:cNvPr id="6" name="Right Arrow 5">
            <a:extLst>
              <a:ext uri="{FF2B5EF4-FFF2-40B4-BE49-F238E27FC236}">
                <a16:creationId xmlns:a16="http://schemas.microsoft.com/office/drawing/2014/main" id="{10A386BF-53DF-1046-ADEE-45059B3D95CE}"/>
              </a:ext>
            </a:extLst>
          </p:cNvPr>
          <p:cNvSpPr/>
          <p:nvPr/>
        </p:nvSpPr>
        <p:spPr>
          <a:xfrm>
            <a:off x="2004165" y="2702167"/>
            <a:ext cx="676407" cy="4509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DD7144D1-7454-5F40-9B50-6BE03146B4DE}"/>
              </a:ext>
            </a:extLst>
          </p:cNvPr>
          <p:cNvSpPr/>
          <p:nvPr/>
        </p:nvSpPr>
        <p:spPr>
          <a:xfrm>
            <a:off x="2799567" y="2457910"/>
            <a:ext cx="1528176" cy="9269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Setup Intents and Entities</a:t>
            </a:r>
          </a:p>
        </p:txBody>
      </p:sp>
      <p:sp>
        <p:nvSpPr>
          <p:cNvPr id="8" name="Right Arrow 7">
            <a:extLst>
              <a:ext uri="{FF2B5EF4-FFF2-40B4-BE49-F238E27FC236}">
                <a16:creationId xmlns:a16="http://schemas.microsoft.com/office/drawing/2014/main" id="{09DB6E83-BFE1-A540-BD9E-B7367073E51F}"/>
              </a:ext>
            </a:extLst>
          </p:cNvPr>
          <p:cNvSpPr/>
          <p:nvPr/>
        </p:nvSpPr>
        <p:spPr>
          <a:xfrm>
            <a:off x="4446738" y="2695905"/>
            <a:ext cx="676407" cy="4509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a:extLst>
              <a:ext uri="{FF2B5EF4-FFF2-40B4-BE49-F238E27FC236}">
                <a16:creationId xmlns:a16="http://schemas.microsoft.com/office/drawing/2014/main" id="{A995FF48-096C-C942-B389-CD492E84EFEB}"/>
              </a:ext>
            </a:extLst>
          </p:cNvPr>
          <p:cNvSpPr/>
          <p:nvPr/>
        </p:nvSpPr>
        <p:spPr>
          <a:xfrm>
            <a:off x="2799567" y="4644311"/>
            <a:ext cx="1528176" cy="9269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Prebuilt Domains</a:t>
            </a:r>
          </a:p>
        </p:txBody>
      </p:sp>
      <p:sp>
        <p:nvSpPr>
          <p:cNvPr id="10" name="Down Arrow 9">
            <a:extLst>
              <a:ext uri="{FF2B5EF4-FFF2-40B4-BE49-F238E27FC236}">
                <a16:creationId xmlns:a16="http://schemas.microsoft.com/office/drawing/2014/main" id="{8C8D72CE-447E-2C4E-A575-C658BA903BD1}"/>
              </a:ext>
            </a:extLst>
          </p:cNvPr>
          <p:cNvSpPr/>
          <p:nvPr/>
        </p:nvSpPr>
        <p:spPr>
          <a:xfrm flipV="1">
            <a:off x="3294345" y="3500569"/>
            <a:ext cx="538619" cy="788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a:extLst>
              <a:ext uri="{FF2B5EF4-FFF2-40B4-BE49-F238E27FC236}">
                <a16:creationId xmlns:a16="http://schemas.microsoft.com/office/drawing/2014/main" id="{0A9F500D-6A71-FD46-807E-AE9B452918EC}"/>
              </a:ext>
            </a:extLst>
          </p:cNvPr>
          <p:cNvSpPr/>
          <p:nvPr/>
        </p:nvSpPr>
        <p:spPr>
          <a:xfrm>
            <a:off x="5242139" y="2457910"/>
            <a:ext cx="1528176" cy="9269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Train</a:t>
            </a:r>
          </a:p>
        </p:txBody>
      </p:sp>
      <p:sp>
        <p:nvSpPr>
          <p:cNvPr id="13" name="Rectangle 12">
            <a:extLst>
              <a:ext uri="{FF2B5EF4-FFF2-40B4-BE49-F238E27FC236}">
                <a16:creationId xmlns:a16="http://schemas.microsoft.com/office/drawing/2014/main" id="{A3A74BAD-E150-5747-BBF2-81DFC6AA3A2E}"/>
              </a:ext>
            </a:extLst>
          </p:cNvPr>
          <p:cNvSpPr/>
          <p:nvPr/>
        </p:nvSpPr>
        <p:spPr>
          <a:xfrm>
            <a:off x="10127282" y="2457906"/>
            <a:ext cx="1528176" cy="9269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Publish</a:t>
            </a:r>
          </a:p>
        </p:txBody>
      </p:sp>
      <p:sp>
        <p:nvSpPr>
          <p:cNvPr id="14" name="Right Arrow 13">
            <a:extLst>
              <a:ext uri="{FF2B5EF4-FFF2-40B4-BE49-F238E27FC236}">
                <a16:creationId xmlns:a16="http://schemas.microsoft.com/office/drawing/2014/main" id="{33DE627E-8539-2644-9C63-2ECBE37D0F56}"/>
              </a:ext>
            </a:extLst>
          </p:cNvPr>
          <p:cNvSpPr/>
          <p:nvPr/>
        </p:nvSpPr>
        <p:spPr>
          <a:xfrm>
            <a:off x="6889310" y="2695905"/>
            <a:ext cx="676407" cy="4509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Rectangle 14">
            <a:extLst>
              <a:ext uri="{FF2B5EF4-FFF2-40B4-BE49-F238E27FC236}">
                <a16:creationId xmlns:a16="http://schemas.microsoft.com/office/drawing/2014/main" id="{7BD564BE-721F-6E4E-ADCB-130FB2F60B13}"/>
              </a:ext>
            </a:extLst>
          </p:cNvPr>
          <p:cNvSpPr/>
          <p:nvPr/>
        </p:nvSpPr>
        <p:spPr>
          <a:xfrm>
            <a:off x="7684711" y="2457907"/>
            <a:ext cx="1528176" cy="9269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Test</a:t>
            </a:r>
          </a:p>
        </p:txBody>
      </p:sp>
      <p:sp>
        <p:nvSpPr>
          <p:cNvPr id="16" name="Right Arrow 15">
            <a:extLst>
              <a:ext uri="{FF2B5EF4-FFF2-40B4-BE49-F238E27FC236}">
                <a16:creationId xmlns:a16="http://schemas.microsoft.com/office/drawing/2014/main" id="{A1F28A9A-8973-E44A-9650-2C1FD8A2DC8C}"/>
              </a:ext>
            </a:extLst>
          </p:cNvPr>
          <p:cNvSpPr/>
          <p:nvPr/>
        </p:nvSpPr>
        <p:spPr>
          <a:xfrm>
            <a:off x="9331882" y="2695903"/>
            <a:ext cx="676407" cy="4509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Rectangle 17">
            <a:extLst>
              <a:ext uri="{FF2B5EF4-FFF2-40B4-BE49-F238E27FC236}">
                <a16:creationId xmlns:a16="http://schemas.microsoft.com/office/drawing/2014/main" id="{60E4B0D0-31F7-0C4D-9E6C-5EBFFD917BA7}"/>
              </a:ext>
            </a:extLst>
          </p:cNvPr>
          <p:cNvSpPr/>
          <p:nvPr/>
        </p:nvSpPr>
        <p:spPr>
          <a:xfrm>
            <a:off x="10127283" y="4640742"/>
            <a:ext cx="1528176" cy="9269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Model</a:t>
            </a:r>
          </a:p>
        </p:txBody>
      </p:sp>
      <p:sp>
        <p:nvSpPr>
          <p:cNvPr id="19" name="Down Arrow 18">
            <a:extLst>
              <a:ext uri="{FF2B5EF4-FFF2-40B4-BE49-F238E27FC236}">
                <a16:creationId xmlns:a16="http://schemas.microsoft.com/office/drawing/2014/main" id="{803D4A1F-34A8-014D-AE98-8A84A148E988}"/>
              </a:ext>
            </a:extLst>
          </p:cNvPr>
          <p:cNvSpPr/>
          <p:nvPr/>
        </p:nvSpPr>
        <p:spPr>
          <a:xfrm rot="10800000" flipV="1">
            <a:off x="10622061" y="3628540"/>
            <a:ext cx="538619" cy="788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30" name="Elbow Connector 29">
            <a:extLst>
              <a:ext uri="{FF2B5EF4-FFF2-40B4-BE49-F238E27FC236}">
                <a16:creationId xmlns:a16="http://schemas.microsoft.com/office/drawing/2014/main" id="{6F6A9825-D4E1-CE48-9F1D-251021A4AA60}"/>
              </a:ext>
            </a:extLst>
          </p:cNvPr>
          <p:cNvCxnSpPr>
            <a:stCxn id="15" idx="0"/>
            <a:endCxn id="7" idx="0"/>
          </p:cNvCxnSpPr>
          <p:nvPr/>
        </p:nvCxnSpPr>
        <p:spPr>
          <a:xfrm rot="16200000" flipH="1" flipV="1">
            <a:off x="6006225" y="15336"/>
            <a:ext cx="3" cy="4885144"/>
          </a:xfrm>
          <a:prstGeom prst="bentConnector3">
            <a:avLst>
              <a:gd name="adj1" fmla="val -7620000000"/>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4DA4940-59E9-E746-AFB3-6A73BAFBC0D0}"/>
              </a:ext>
            </a:extLst>
          </p:cNvPr>
          <p:cNvSpPr txBox="1"/>
          <p:nvPr/>
        </p:nvSpPr>
        <p:spPr>
          <a:xfrm>
            <a:off x="742165" y="1266484"/>
            <a:ext cx="4990227" cy="461665"/>
          </a:xfrm>
          <a:prstGeom prst="rect">
            <a:avLst/>
          </a:prstGeom>
          <a:noFill/>
        </p:spPr>
        <p:txBody>
          <a:bodyPr wrap="square" rtlCol="0">
            <a:spAutoFit/>
          </a:bodyPr>
          <a:lstStyle/>
          <a:p>
            <a:r>
              <a:rPr lang="en-US" sz="2400" dirty="0"/>
              <a:t>https://</a:t>
            </a:r>
            <a:r>
              <a:rPr lang="en-US" sz="2400" dirty="0" err="1"/>
              <a:t>www.luis.ai</a:t>
            </a:r>
            <a:r>
              <a:rPr lang="en-US" sz="2400" dirty="0"/>
              <a:t>/applications</a:t>
            </a:r>
          </a:p>
        </p:txBody>
      </p:sp>
      <p:sp>
        <p:nvSpPr>
          <p:cNvPr id="3" name="Rectangle 2">
            <a:extLst>
              <a:ext uri="{FF2B5EF4-FFF2-40B4-BE49-F238E27FC236}">
                <a16:creationId xmlns:a16="http://schemas.microsoft.com/office/drawing/2014/main" id="{ED97A31C-6138-4746-937B-A7A6954EC7B2}"/>
              </a:ext>
            </a:extLst>
          </p:cNvPr>
          <p:cNvSpPr/>
          <p:nvPr/>
        </p:nvSpPr>
        <p:spPr>
          <a:xfrm>
            <a:off x="247135" y="1806215"/>
            <a:ext cx="4337222" cy="37811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Feature Extraction</a:t>
            </a:r>
          </a:p>
        </p:txBody>
      </p:sp>
      <p:sp>
        <p:nvSpPr>
          <p:cNvPr id="23" name="Rectangle 22">
            <a:extLst>
              <a:ext uri="{FF2B5EF4-FFF2-40B4-BE49-F238E27FC236}">
                <a16:creationId xmlns:a16="http://schemas.microsoft.com/office/drawing/2014/main" id="{297EF71F-BABC-5A4B-BAFE-69021022D4BB}"/>
              </a:ext>
            </a:extLst>
          </p:cNvPr>
          <p:cNvSpPr/>
          <p:nvPr/>
        </p:nvSpPr>
        <p:spPr>
          <a:xfrm>
            <a:off x="4584357" y="1806215"/>
            <a:ext cx="2552432" cy="37811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Classification</a:t>
            </a:r>
          </a:p>
        </p:txBody>
      </p:sp>
      <p:sp>
        <p:nvSpPr>
          <p:cNvPr id="24" name="Rectangle 23">
            <a:extLst>
              <a:ext uri="{FF2B5EF4-FFF2-40B4-BE49-F238E27FC236}">
                <a16:creationId xmlns:a16="http://schemas.microsoft.com/office/drawing/2014/main" id="{5F62FF98-428D-1146-AFE3-7ABD4D21DA27}"/>
              </a:ext>
            </a:extLst>
          </p:cNvPr>
          <p:cNvSpPr/>
          <p:nvPr/>
        </p:nvSpPr>
        <p:spPr>
          <a:xfrm>
            <a:off x="7149483" y="1806215"/>
            <a:ext cx="2552432" cy="37811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Prediction</a:t>
            </a:r>
          </a:p>
        </p:txBody>
      </p:sp>
    </p:spTree>
    <p:extLst>
      <p:ext uri="{BB962C8B-B14F-4D97-AF65-F5344CB8AC3E}">
        <p14:creationId xmlns:p14="http://schemas.microsoft.com/office/powerpoint/2010/main" val="2663790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CEE4C-BFC4-BE46-9974-5F34D59F3FD0}"/>
              </a:ext>
            </a:extLst>
          </p:cNvPr>
          <p:cNvSpPr>
            <a:spLocks noGrp="1"/>
          </p:cNvSpPr>
          <p:nvPr>
            <p:ph type="title"/>
          </p:nvPr>
        </p:nvSpPr>
        <p:spPr/>
        <p:txBody>
          <a:bodyPr/>
          <a:lstStyle/>
          <a:p>
            <a:r>
              <a:rPr lang="en-US" dirty="0"/>
              <a:t>Bots and natural language</a:t>
            </a:r>
          </a:p>
        </p:txBody>
      </p:sp>
      <p:sp>
        <p:nvSpPr>
          <p:cNvPr id="4" name="Rectangle 3">
            <a:extLst>
              <a:ext uri="{FF2B5EF4-FFF2-40B4-BE49-F238E27FC236}">
                <a16:creationId xmlns:a16="http://schemas.microsoft.com/office/drawing/2014/main" id="{42CED961-E5B6-B241-94DA-1BA212A33F82}"/>
              </a:ext>
            </a:extLst>
          </p:cNvPr>
          <p:cNvSpPr/>
          <p:nvPr/>
        </p:nvSpPr>
        <p:spPr>
          <a:xfrm>
            <a:off x="335361" y="1604797"/>
            <a:ext cx="6720745"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t>Used when there is an asymmetric flow</a:t>
            </a:r>
          </a:p>
        </p:txBody>
      </p:sp>
      <p:sp>
        <p:nvSpPr>
          <p:cNvPr id="5" name="Rectangle 4">
            <a:extLst>
              <a:ext uri="{FF2B5EF4-FFF2-40B4-BE49-F238E27FC236}">
                <a16:creationId xmlns:a16="http://schemas.microsoft.com/office/drawing/2014/main" id="{C9C2A81B-E0CD-5E45-BB82-E9EF035A95B8}"/>
              </a:ext>
            </a:extLst>
          </p:cNvPr>
          <p:cNvSpPr/>
          <p:nvPr/>
        </p:nvSpPr>
        <p:spPr>
          <a:xfrm>
            <a:off x="335361" y="2418583"/>
            <a:ext cx="6720745"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t>Understand user’s intent</a:t>
            </a:r>
          </a:p>
        </p:txBody>
      </p:sp>
      <p:sp>
        <p:nvSpPr>
          <p:cNvPr id="6" name="Rectangle 5">
            <a:extLst>
              <a:ext uri="{FF2B5EF4-FFF2-40B4-BE49-F238E27FC236}">
                <a16:creationId xmlns:a16="http://schemas.microsoft.com/office/drawing/2014/main" id="{689030BC-4F09-184D-90B5-8BC4DD2C7E3D}"/>
              </a:ext>
            </a:extLst>
          </p:cNvPr>
          <p:cNvSpPr/>
          <p:nvPr/>
        </p:nvSpPr>
        <p:spPr>
          <a:xfrm>
            <a:off x="338180" y="3232368"/>
            <a:ext cx="6720745"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t> Not a certain as a guided flow</a:t>
            </a:r>
          </a:p>
        </p:txBody>
      </p:sp>
      <p:sp>
        <p:nvSpPr>
          <p:cNvPr id="7" name="Rectangle 6">
            <a:extLst>
              <a:ext uri="{FF2B5EF4-FFF2-40B4-BE49-F238E27FC236}">
                <a16:creationId xmlns:a16="http://schemas.microsoft.com/office/drawing/2014/main" id="{860C450A-D77A-B246-920D-449DDC5AFBB2}"/>
              </a:ext>
            </a:extLst>
          </p:cNvPr>
          <p:cNvSpPr/>
          <p:nvPr/>
        </p:nvSpPr>
        <p:spPr>
          <a:xfrm>
            <a:off x="344858" y="4049635"/>
            <a:ext cx="6720745"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t> Can be used to determine what to do next</a:t>
            </a:r>
          </a:p>
        </p:txBody>
      </p:sp>
      <p:sp>
        <p:nvSpPr>
          <p:cNvPr id="8" name="Rectangle 7">
            <a:extLst>
              <a:ext uri="{FF2B5EF4-FFF2-40B4-BE49-F238E27FC236}">
                <a16:creationId xmlns:a16="http://schemas.microsoft.com/office/drawing/2014/main" id="{401D9E7B-2181-BB48-9340-00DF5DA1C27B}"/>
              </a:ext>
            </a:extLst>
          </p:cNvPr>
          <p:cNvSpPr/>
          <p:nvPr/>
        </p:nvSpPr>
        <p:spPr>
          <a:xfrm>
            <a:off x="344858" y="4859939"/>
            <a:ext cx="6720745"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t> Can be called directly from the bot</a:t>
            </a:r>
          </a:p>
        </p:txBody>
      </p:sp>
      <p:pic>
        <p:nvPicPr>
          <p:cNvPr id="9" name="Graphic 8" descr="Person with Cane">
            <a:extLst>
              <a:ext uri="{FF2B5EF4-FFF2-40B4-BE49-F238E27FC236}">
                <a16:creationId xmlns:a16="http://schemas.microsoft.com/office/drawing/2014/main" id="{E5B9CE2B-6CAC-794B-BACC-46762C7B12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44139" y="3457864"/>
            <a:ext cx="931243" cy="931243"/>
          </a:xfrm>
          <a:prstGeom prst="rect">
            <a:avLst/>
          </a:prstGeom>
        </p:spPr>
      </p:pic>
      <p:sp>
        <p:nvSpPr>
          <p:cNvPr id="10" name="Oval Callout 9">
            <a:extLst>
              <a:ext uri="{FF2B5EF4-FFF2-40B4-BE49-F238E27FC236}">
                <a16:creationId xmlns:a16="http://schemas.microsoft.com/office/drawing/2014/main" id="{8D49FC2A-1853-8A43-BF13-65F4513483FF}"/>
              </a:ext>
            </a:extLst>
          </p:cNvPr>
          <p:cNvSpPr/>
          <p:nvPr/>
        </p:nvSpPr>
        <p:spPr>
          <a:xfrm>
            <a:off x="7536160" y="2368623"/>
            <a:ext cx="1219200" cy="816864"/>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dirty="0"/>
              <a:t>Get off my lawn!</a:t>
            </a:r>
          </a:p>
        </p:txBody>
      </p:sp>
      <p:sp>
        <p:nvSpPr>
          <p:cNvPr id="11" name="Rectangle 10">
            <a:extLst>
              <a:ext uri="{FF2B5EF4-FFF2-40B4-BE49-F238E27FC236}">
                <a16:creationId xmlns:a16="http://schemas.microsoft.com/office/drawing/2014/main" id="{944F6A22-7AAF-024A-8536-D34195A0B876}"/>
              </a:ext>
            </a:extLst>
          </p:cNvPr>
          <p:cNvSpPr/>
          <p:nvPr/>
        </p:nvSpPr>
        <p:spPr>
          <a:xfrm>
            <a:off x="9237944" y="3731464"/>
            <a:ext cx="2503721" cy="38404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Bot</a:t>
            </a:r>
          </a:p>
        </p:txBody>
      </p:sp>
      <p:sp>
        <p:nvSpPr>
          <p:cNvPr id="12" name="Rectangle 11">
            <a:extLst>
              <a:ext uri="{FF2B5EF4-FFF2-40B4-BE49-F238E27FC236}">
                <a16:creationId xmlns:a16="http://schemas.microsoft.com/office/drawing/2014/main" id="{84D880DB-661E-264B-9D2D-45E6056D7ECA}"/>
              </a:ext>
            </a:extLst>
          </p:cNvPr>
          <p:cNvSpPr/>
          <p:nvPr/>
        </p:nvSpPr>
        <p:spPr>
          <a:xfrm>
            <a:off x="9235416" y="2762248"/>
            <a:ext cx="2503721" cy="38404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Nature Language</a:t>
            </a:r>
          </a:p>
        </p:txBody>
      </p:sp>
      <p:cxnSp>
        <p:nvCxnSpPr>
          <p:cNvPr id="14" name="Straight Arrow Connector 13">
            <a:extLst>
              <a:ext uri="{FF2B5EF4-FFF2-40B4-BE49-F238E27FC236}">
                <a16:creationId xmlns:a16="http://schemas.microsoft.com/office/drawing/2014/main" id="{0875A40F-F960-7E44-B9CF-D51B5F18EA46}"/>
              </a:ext>
            </a:extLst>
          </p:cNvPr>
          <p:cNvCxnSpPr>
            <a:cxnSpLocks/>
            <a:stCxn id="9" idx="3"/>
            <a:endCxn id="11" idx="1"/>
          </p:cNvCxnSpPr>
          <p:nvPr/>
        </p:nvCxnSpPr>
        <p:spPr>
          <a:xfrm>
            <a:off x="8275382" y="3923485"/>
            <a:ext cx="9625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AEAD7E-A73A-A84C-932A-AB491902C339}"/>
              </a:ext>
            </a:extLst>
          </p:cNvPr>
          <p:cNvCxnSpPr>
            <a:stCxn id="11" idx="0"/>
            <a:endCxn id="12" idx="2"/>
          </p:cNvCxnSpPr>
          <p:nvPr/>
        </p:nvCxnSpPr>
        <p:spPr>
          <a:xfrm flipH="1" flipV="1">
            <a:off x="10487276" y="3146291"/>
            <a:ext cx="2528" cy="585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4EB09525-B447-024A-B728-630DCC71B877}"/>
              </a:ext>
            </a:extLst>
          </p:cNvPr>
          <p:cNvCxnSpPr>
            <a:stCxn id="12" idx="3"/>
            <a:endCxn id="11" idx="3"/>
          </p:cNvCxnSpPr>
          <p:nvPr/>
        </p:nvCxnSpPr>
        <p:spPr>
          <a:xfrm>
            <a:off x="11739136" y="2954269"/>
            <a:ext cx="2528" cy="969216"/>
          </a:xfrm>
          <a:prstGeom prst="bentConnector3">
            <a:avLst>
              <a:gd name="adj1" fmla="val 12156962"/>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A76982C-5495-C54F-82BB-ED28015D90A7}"/>
              </a:ext>
            </a:extLst>
          </p:cNvPr>
          <p:cNvSpPr txBox="1"/>
          <p:nvPr/>
        </p:nvSpPr>
        <p:spPr>
          <a:xfrm>
            <a:off x="11202809" y="3266122"/>
            <a:ext cx="686085" cy="338554"/>
          </a:xfrm>
          <a:prstGeom prst="rect">
            <a:avLst/>
          </a:prstGeom>
          <a:noFill/>
        </p:spPr>
        <p:txBody>
          <a:bodyPr wrap="none" rtlCol="0">
            <a:spAutoFit/>
          </a:bodyPr>
          <a:lstStyle/>
          <a:p>
            <a:r>
              <a:rPr lang="en-US" sz="1600" dirty="0"/>
              <a:t>Intent</a:t>
            </a:r>
          </a:p>
        </p:txBody>
      </p:sp>
    </p:spTree>
    <p:extLst>
      <p:ext uri="{BB962C8B-B14F-4D97-AF65-F5344CB8AC3E}">
        <p14:creationId xmlns:p14="http://schemas.microsoft.com/office/powerpoint/2010/main" val="732550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Demo 3: Setting up a LUIS Model</a:t>
            </a:r>
          </a:p>
        </p:txBody>
      </p:sp>
    </p:spTree>
    <p:extLst>
      <p:ext uri="{BB962C8B-B14F-4D97-AF65-F5344CB8AC3E}">
        <p14:creationId xmlns:p14="http://schemas.microsoft.com/office/powerpoint/2010/main" val="113823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Lab 3: Setting up the LUIS service (30 Minutes)</a:t>
            </a:r>
          </a:p>
        </p:txBody>
      </p:sp>
    </p:spTree>
    <p:extLst>
      <p:ext uri="{BB962C8B-B14F-4D97-AF65-F5344CB8AC3E}">
        <p14:creationId xmlns:p14="http://schemas.microsoft.com/office/powerpoint/2010/main" val="330516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544F7-0C7D-0946-91E7-28D07372123F}"/>
              </a:ext>
            </a:extLst>
          </p:cNvPr>
          <p:cNvSpPr>
            <a:spLocks noGrp="1"/>
          </p:cNvSpPr>
          <p:nvPr>
            <p:ph type="title"/>
          </p:nvPr>
        </p:nvSpPr>
        <p:spPr/>
        <p:txBody>
          <a:bodyPr/>
          <a:lstStyle/>
          <a:p>
            <a:r>
              <a:rPr lang="en-US" dirty="0"/>
              <a:t>Communicating with LUIS</a:t>
            </a:r>
          </a:p>
        </p:txBody>
      </p:sp>
      <p:pic>
        <p:nvPicPr>
          <p:cNvPr id="4" name="Picture 3">
            <a:extLst>
              <a:ext uri="{FF2B5EF4-FFF2-40B4-BE49-F238E27FC236}">
                <a16:creationId xmlns:a16="http://schemas.microsoft.com/office/drawing/2014/main" id="{E145866D-B875-1F45-BD56-1EF9F6BD4849}"/>
              </a:ext>
            </a:extLst>
          </p:cNvPr>
          <p:cNvPicPr>
            <a:picLocks noChangeAspect="1"/>
          </p:cNvPicPr>
          <p:nvPr/>
        </p:nvPicPr>
        <p:blipFill>
          <a:blip r:embed="rId3"/>
          <a:stretch>
            <a:fillRect/>
          </a:stretch>
        </p:blipFill>
        <p:spPr>
          <a:xfrm>
            <a:off x="7751066" y="2634565"/>
            <a:ext cx="2953447" cy="1325563"/>
          </a:xfrm>
          <a:prstGeom prst="rect">
            <a:avLst/>
          </a:prstGeom>
        </p:spPr>
      </p:pic>
      <p:pic>
        <p:nvPicPr>
          <p:cNvPr id="5" name="Picture 4">
            <a:extLst>
              <a:ext uri="{FF2B5EF4-FFF2-40B4-BE49-F238E27FC236}">
                <a16:creationId xmlns:a16="http://schemas.microsoft.com/office/drawing/2014/main" id="{E636AF21-118C-6942-ADD0-E29B17399355}"/>
              </a:ext>
            </a:extLst>
          </p:cNvPr>
          <p:cNvPicPr>
            <a:picLocks noChangeAspect="1"/>
          </p:cNvPicPr>
          <p:nvPr/>
        </p:nvPicPr>
        <p:blipFill>
          <a:blip r:embed="rId4"/>
          <a:stretch>
            <a:fillRect/>
          </a:stretch>
        </p:blipFill>
        <p:spPr>
          <a:xfrm>
            <a:off x="411894" y="2502914"/>
            <a:ext cx="2689727" cy="1588868"/>
          </a:xfrm>
          <a:prstGeom prst="rect">
            <a:avLst/>
          </a:prstGeom>
        </p:spPr>
      </p:pic>
      <p:cxnSp>
        <p:nvCxnSpPr>
          <p:cNvPr id="6" name="Straight Arrow Connector 5">
            <a:extLst>
              <a:ext uri="{FF2B5EF4-FFF2-40B4-BE49-F238E27FC236}">
                <a16:creationId xmlns:a16="http://schemas.microsoft.com/office/drawing/2014/main" id="{A0772244-10C1-684C-AC3B-F9E5C6CE9BDD}"/>
              </a:ext>
            </a:extLst>
          </p:cNvPr>
          <p:cNvCxnSpPr>
            <a:cxnSpLocks/>
          </p:cNvCxnSpPr>
          <p:nvPr/>
        </p:nvCxnSpPr>
        <p:spPr>
          <a:xfrm>
            <a:off x="3168204" y="2859111"/>
            <a:ext cx="38314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AE8506C-B98F-1741-94B4-F0B4658AFCF5}"/>
              </a:ext>
            </a:extLst>
          </p:cNvPr>
          <p:cNvSpPr txBox="1"/>
          <p:nvPr/>
        </p:nvSpPr>
        <p:spPr>
          <a:xfrm>
            <a:off x="3682180" y="2372884"/>
            <a:ext cx="2400272" cy="461665"/>
          </a:xfrm>
          <a:prstGeom prst="rect">
            <a:avLst/>
          </a:prstGeom>
          <a:noFill/>
        </p:spPr>
        <p:txBody>
          <a:bodyPr wrap="none" rtlCol="0">
            <a:spAutoFit/>
          </a:bodyPr>
          <a:lstStyle/>
          <a:p>
            <a:r>
              <a:rPr lang="en-US" sz="2400" dirty="0"/>
              <a:t>User entered text</a:t>
            </a:r>
          </a:p>
        </p:txBody>
      </p:sp>
      <p:cxnSp>
        <p:nvCxnSpPr>
          <p:cNvPr id="8" name="Straight Arrow Connector 7">
            <a:extLst>
              <a:ext uri="{FF2B5EF4-FFF2-40B4-BE49-F238E27FC236}">
                <a16:creationId xmlns:a16="http://schemas.microsoft.com/office/drawing/2014/main" id="{81488F5F-94C8-E14B-AC09-2DBDA04087D8}"/>
              </a:ext>
            </a:extLst>
          </p:cNvPr>
          <p:cNvCxnSpPr>
            <a:cxnSpLocks/>
          </p:cNvCxnSpPr>
          <p:nvPr/>
        </p:nvCxnSpPr>
        <p:spPr>
          <a:xfrm flipH="1">
            <a:off x="3168204" y="3786389"/>
            <a:ext cx="38314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7A742FF-0085-E640-A5FF-82178207B402}"/>
              </a:ext>
            </a:extLst>
          </p:cNvPr>
          <p:cNvSpPr txBox="1"/>
          <p:nvPr/>
        </p:nvSpPr>
        <p:spPr>
          <a:xfrm>
            <a:off x="3265265" y="3332990"/>
            <a:ext cx="3500125" cy="461665"/>
          </a:xfrm>
          <a:prstGeom prst="rect">
            <a:avLst/>
          </a:prstGeom>
          <a:noFill/>
        </p:spPr>
        <p:txBody>
          <a:bodyPr wrap="none" rtlCol="0">
            <a:spAutoFit/>
          </a:bodyPr>
          <a:lstStyle/>
          <a:p>
            <a:r>
              <a:rPr lang="en-US" sz="2400" dirty="0"/>
              <a:t>Evaluation of entered text</a:t>
            </a:r>
          </a:p>
        </p:txBody>
      </p:sp>
      <p:pic>
        <p:nvPicPr>
          <p:cNvPr id="10" name="Picture 9">
            <a:extLst>
              <a:ext uri="{FF2B5EF4-FFF2-40B4-BE49-F238E27FC236}">
                <a16:creationId xmlns:a16="http://schemas.microsoft.com/office/drawing/2014/main" id="{FCB747A0-7997-C643-B692-9852212EE801}"/>
              </a:ext>
            </a:extLst>
          </p:cNvPr>
          <p:cNvPicPr>
            <a:picLocks noChangeAspect="1"/>
          </p:cNvPicPr>
          <p:nvPr/>
        </p:nvPicPr>
        <p:blipFill>
          <a:blip r:embed="rId5"/>
          <a:stretch>
            <a:fillRect/>
          </a:stretch>
        </p:blipFill>
        <p:spPr>
          <a:xfrm>
            <a:off x="838201" y="4922866"/>
            <a:ext cx="1588868" cy="1588868"/>
          </a:xfrm>
          <a:prstGeom prst="rect">
            <a:avLst/>
          </a:prstGeom>
        </p:spPr>
      </p:pic>
      <p:sp>
        <p:nvSpPr>
          <p:cNvPr id="11" name="TextBox 10">
            <a:extLst>
              <a:ext uri="{FF2B5EF4-FFF2-40B4-BE49-F238E27FC236}">
                <a16:creationId xmlns:a16="http://schemas.microsoft.com/office/drawing/2014/main" id="{67F9A4F5-26AF-C24C-AB1D-6A25525A2CA9}"/>
              </a:ext>
            </a:extLst>
          </p:cNvPr>
          <p:cNvSpPr txBox="1"/>
          <p:nvPr/>
        </p:nvSpPr>
        <p:spPr>
          <a:xfrm>
            <a:off x="2653082" y="5532634"/>
            <a:ext cx="2371162" cy="461665"/>
          </a:xfrm>
          <a:prstGeom prst="rect">
            <a:avLst/>
          </a:prstGeom>
          <a:noFill/>
        </p:spPr>
        <p:txBody>
          <a:bodyPr wrap="none" rtlCol="0">
            <a:spAutoFit/>
          </a:bodyPr>
          <a:lstStyle/>
          <a:p>
            <a:r>
              <a:rPr lang="en-US" sz="2400" dirty="0"/>
              <a:t>Application Logic</a:t>
            </a:r>
          </a:p>
        </p:txBody>
      </p:sp>
      <p:cxnSp>
        <p:nvCxnSpPr>
          <p:cNvPr id="12" name="Straight Arrow Connector 11">
            <a:extLst>
              <a:ext uri="{FF2B5EF4-FFF2-40B4-BE49-F238E27FC236}">
                <a16:creationId xmlns:a16="http://schemas.microsoft.com/office/drawing/2014/main" id="{98AD2B86-D0F0-7540-8DF4-AE85DCAA5342}"/>
              </a:ext>
            </a:extLst>
          </p:cNvPr>
          <p:cNvCxnSpPr/>
          <p:nvPr/>
        </p:nvCxnSpPr>
        <p:spPr>
          <a:xfrm>
            <a:off x="1756756" y="4314423"/>
            <a:ext cx="0" cy="5895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8D2CF20-3504-4F4B-9B8D-3FE3A674188C}"/>
              </a:ext>
            </a:extLst>
          </p:cNvPr>
          <p:cNvSpPr/>
          <p:nvPr/>
        </p:nvSpPr>
        <p:spPr>
          <a:xfrm>
            <a:off x="7145759" y="2502914"/>
            <a:ext cx="521125" cy="1588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t>REST API</a:t>
            </a:r>
          </a:p>
        </p:txBody>
      </p:sp>
      <p:sp>
        <p:nvSpPr>
          <p:cNvPr id="14" name="TextBox 13">
            <a:extLst>
              <a:ext uri="{FF2B5EF4-FFF2-40B4-BE49-F238E27FC236}">
                <a16:creationId xmlns:a16="http://schemas.microsoft.com/office/drawing/2014/main" id="{362DFA83-94DB-A743-B543-E7770F1BB9C4}"/>
              </a:ext>
            </a:extLst>
          </p:cNvPr>
          <p:cNvSpPr txBox="1"/>
          <p:nvPr/>
        </p:nvSpPr>
        <p:spPr>
          <a:xfrm>
            <a:off x="3063854" y="5036754"/>
            <a:ext cx="9128146" cy="400110"/>
          </a:xfrm>
          <a:prstGeom prst="rect">
            <a:avLst/>
          </a:prstGeom>
          <a:noFill/>
          <a:ln>
            <a:solidFill>
              <a:schemeClr val="accent1">
                <a:shade val="50000"/>
              </a:schemeClr>
            </a:solidFill>
          </a:ln>
        </p:spPr>
        <p:txBody>
          <a:bodyPr wrap="square" rtlCol="0">
            <a:spAutoFit/>
          </a:bodyPr>
          <a:lstStyle/>
          <a:p>
            <a:r>
              <a:rPr lang="en-US" sz="2000" dirty="0"/>
              <a:t>{Azure Service URL}?subscription-key={Key}&amp;</a:t>
            </a:r>
            <a:r>
              <a:rPr lang="en-US" sz="2000" dirty="0" err="1"/>
              <a:t>timezoneOffset</a:t>
            </a:r>
            <a:r>
              <a:rPr lang="en-US" sz="2000" dirty="0"/>
              <a:t>=-360&amp;q={user’s text} </a:t>
            </a:r>
          </a:p>
        </p:txBody>
      </p:sp>
      <p:cxnSp>
        <p:nvCxnSpPr>
          <p:cNvPr id="16" name="Straight Connector 15">
            <a:extLst>
              <a:ext uri="{FF2B5EF4-FFF2-40B4-BE49-F238E27FC236}">
                <a16:creationId xmlns:a16="http://schemas.microsoft.com/office/drawing/2014/main" id="{A3C254CF-0132-F841-BEE9-1A50AE568B15}"/>
              </a:ext>
            </a:extLst>
          </p:cNvPr>
          <p:cNvCxnSpPr>
            <a:cxnSpLocks/>
            <a:endCxn id="13" idx="2"/>
          </p:cNvCxnSpPr>
          <p:nvPr/>
        </p:nvCxnSpPr>
        <p:spPr>
          <a:xfrm flipV="1">
            <a:off x="3327465" y="4091781"/>
            <a:ext cx="4078857" cy="920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7B448E8-F6AB-8945-9875-A0DF595B5E45}"/>
              </a:ext>
            </a:extLst>
          </p:cNvPr>
          <p:cNvCxnSpPr>
            <a:endCxn id="13" idx="2"/>
          </p:cNvCxnSpPr>
          <p:nvPr/>
        </p:nvCxnSpPr>
        <p:spPr>
          <a:xfrm flipH="1" flipV="1">
            <a:off x="7406322" y="4091782"/>
            <a:ext cx="4938847" cy="920023"/>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A9F85A-B920-5549-A876-1A0DCD00521C}"/>
              </a:ext>
            </a:extLst>
          </p:cNvPr>
          <p:cNvSpPr txBox="1"/>
          <p:nvPr/>
        </p:nvSpPr>
        <p:spPr>
          <a:xfrm>
            <a:off x="5525764" y="5972786"/>
            <a:ext cx="2229649" cy="461665"/>
          </a:xfrm>
          <a:prstGeom prst="rect">
            <a:avLst/>
          </a:prstGeom>
          <a:noFill/>
          <a:ln>
            <a:solidFill>
              <a:schemeClr val="accent1">
                <a:shade val="50000"/>
              </a:schemeClr>
            </a:solidFill>
          </a:ln>
        </p:spPr>
        <p:txBody>
          <a:bodyPr wrap="none" rtlCol="0">
            <a:spAutoFit/>
          </a:bodyPr>
          <a:lstStyle/>
          <a:p>
            <a:r>
              <a:rPr lang="en-US" sz="2400" dirty="0"/>
              <a:t>JSON Response</a:t>
            </a:r>
          </a:p>
        </p:txBody>
      </p:sp>
      <p:cxnSp>
        <p:nvCxnSpPr>
          <p:cNvPr id="21" name="Straight Arrow Connector 20">
            <a:extLst>
              <a:ext uri="{FF2B5EF4-FFF2-40B4-BE49-F238E27FC236}">
                <a16:creationId xmlns:a16="http://schemas.microsoft.com/office/drawing/2014/main" id="{B7E84649-E57B-1948-B4AD-01ECA2C8FB90}"/>
              </a:ext>
            </a:extLst>
          </p:cNvPr>
          <p:cNvCxnSpPr>
            <a:endCxn id="19" idx="0"/>
          </p:cNvCxnSpPr>
          <p:nvPr/>
        </p:nvCxnSpPr>
        <p:spPr>
          <a:xfrm>
            <a:off x="6333420" y="5381135"/>
            <a:ext cx="307169" cy="591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9583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AB6F9-8A96-7742-94A0-F987A3656664}"/>
              </a:ext>
            </a:extLst>
          </p:cNvPr>
          <p:cNvSpPr>
            <a:spLocks noGrp="1"/>
          </p:cNvSpPr>
          <p:nvPr>
            <p:ph type="title"/>
          </p:nvPr>
        </p:nvSpPr>
        <p:spPr/>
        <p:txBody>
          <a:bodyPr/>
          <a:lstStyle/>
          <a:p>
            <a:r>
              <a:rPr lang="en-US" dirty="0"/>
              <a:t>Expanding Our Simple Model</a:t>
            </a:r>
          </a:p>
        </p:txBody>
      </p:sp>
      <p:pic>
        <p:nvPicPr>
          <p:cNvPr id="4" name="Picture 3">
            <a:extLst>
              <a:ext uri="{FF2B5EF4-FFF2-40B4-BE49-F238E27FC236}">
                <a16:creationId xmlns:a16="http://schemas.microsoft.com/office/drawing/2014/main" id="{87A5DBF5-4375-1346-8DF9-FD352D025DE6}"/>
              </a:ext>
            </a:extLst>
          </p:cNvPr>
          <p:cNvPicPr>
            <a:picLocks noChangeAspect="1"/>
          </p:cNvPicPr>
          <p:nvPr/>
        </p:nvPicPr>
        <p:blipFill>
          <a:blip r:embed="rId2"/>
          <a:stretch>
            <a:fillRect/>
          </a:stretch>
        </p:blipFill>
        <p:spPr>
          <a:xfrm>
            <a:off x="2" y="3226246"/>
            <a:ext cx="2689727" cy="1588868"/>
          </a:xfrm>
          <a:prstGeom prst="rect">
            <a:avLst/>
          </a:prstGeom>
        </p:spPr>
      </p:pic>
      <p:pic>
        <p:nvPicPr>
          <p:cNvPr id="5" name="Picture 4">
            <a:extLst>
              <a:ext uri="{FF2B5EF4-FFF2-40B4-BE49-F238E27FC236}">
                <a16:creationId xmlns:a16="http://schemas.microsoft.com/office/drawing/2014/main" id="{4B2368D7-8980-5240-977D-D3F92068F09E}"/>
              </a:ext>
            </a:extLst>
          </p:cNvPr>
          <p:cNvPicPr>
            <a:picLocks noChangeAspect="1"/>
          </p:cNvPicPr>
          <p:nvPr/>
        </p:nvPicPr>
        <p:blipFill>
          <a:blip r:embed="rId3"/>
          <a:stretch>
            <a:fillRect/>
          </a:stretch>
        </p:blipFill>
        <p:spPr>
          <a:xfrm>
            <a:off x="6232974" y="1707279"/>
            <a:ext cx="2953447" cy="1325563"/>
          </a:xfrm>
          <a:prstGeom prst="rect">
            <a:avLst/>
          </a:prstGeom>
        </p:spPr>
      </p:pic>
      <p:cxnSp>
        <p:nvCxnSpPr>
          <p:cNvPr id="7" name="Elbow Connector 6">
            <a:extLst>
              <a:ext uri="{FF2B5EF4-FFF2-40B4-BE49-F238E27FC236}">
                <a16:creationId xmlns:a16="http://schemas.microsoft.com/office/drawing/2014/main" id="{881A276F-2D18-4044-8E30-BCBE5FB3741D}"/>
              </a:ext>
            </a:extLst>
          </p:cNvPr>
          <p:cNvCxnSpPr>
            <a:stCxn id="4" idx="0"/>
            <a:endCxn id="5" idx="1"/>
          </p:cNvCxnSpPr>
          <p:nvPr/>
        </p:nvCxnSpPr>
        <p:spPr>
          <a:xfrm rot="5400000" flipH="1" flipV="1">
            <a:off x="3360828" y="354101"/>
            <a:ext cx="856185" cy="488810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28CC99-DA6C-0343-B5BF-E24FA8427B5F}"/>
              </a:ext>
            </a:extLst>
          </p:cNvPr>
          <p:cNvSpPr txBox="1"/>
          <p:nvPr/>
        </p:nvSpPr>
        <p:spPr>
          <a:xfrm>
            <a:off x="1509715" y="1984138"/>
            <a:ext cx="4301049" cy="461665"/>
          </a:xfrm>
          <a:prstGeom prst="rect">
            <a:avLst/>
          </a:prstGeom>
          <a:noFill/>
        </p:spPr>
        <p:txBody>
          <a:bodyPr wrap="none" rtlCol="0">
            <a:spAutoFit/>
          </a:bodyPr>
          <a:lstStyle/>
          <a:p>
            <a:r>
              <a:rPr lang="en-US" sz="2400" dirty="0"/>
              <a:t>What does the user want to do?</a:t>
            </a:r>
          </a:p>
        </p:txBody>
      </p:sp>
      <p:sp>
        <p:nvSpPr>
          <p:cNvPr id="9" name="Rectangle 8">
            <a:extLst>
              <a:ext uri="{FF2B5EF4-FFF2-40B4-BE49-F238E27FC236}">
                <a16:creationId xmlns:a16="http://schemas.microsoft.com/office/drawing/2014/main" id="{9AE046ED-8B54-B04F-BD37-81B73771CE1B}"/>
              </a:ext>
            </a:extLst>
          </p:cNvPr>
          <p:cNvSpPr/>
          <p:nvPr/>
        </p:nvSpPr>
        <p:spPr>
          <a:xfrm>
            <a:off x="3110761" y="3429003"/>
            <a:ext cx="7178232" cy="27608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DC38A89A-1EAD-184D-9400-5C33E9291B7D}"/>
              </a:ext>
            </a:extLst>
          </p:cNvPr>
          <p:cNvPicPr>
            <a:picLocks noChangeAspect="1"/>
          </p:cNvPicPr>
          <p:nvPr/>
        </p:nvPicPr>
        <p:blipFill>
          <a:blip r:embed="rId4"/>
          <a:stretch>
            <a:fillRect/>
          </a:stretch>
        </p:blipFill>
        <p:spPr>
          <a:xfrm>
            <a:off x="3219769" y="4372669"/>
            <a:ext cx="2262545" cy="1183779"/>
          </a:xfrm>
          <a:prstGeom prst="rect">
            <a:avLst/>
          </a:prstGeom>
        </p:spPr>
      </p:pic>
      <p:pic>
        <p:nvPicPr>
          <p:cNvPr id="12" name="Picture 11">
            <a:extLst>
              <a:ext uri="{FF2B5EF4-FFF2-40B4-BE49-F238E27FC236}">
                <a16:creationId xmlns:a16="http://schemas.microsoft.com/office/drawing/2014/main" id="{545DD79A-DFFB-844E-A157-5DC1C47413FE}"/>
              </a:ext>
            </a:extLst>
          </p:cNvPr>
          <p:cNvPicPr>
            <a:picLocks noChangeAspect="1"/>
          </p:cNvPicPr>
          <p:nvPr/>
        </p:nvPicPr>
        <p:blipFill>
          <a:blip r:embed="rId4"/>
          <a:stretch>
            <a:fillRect/>
          </a:stretch>
        </p:blipFill>
        <p:spPr>
          <a:xfrm>
            <a:off x="5623109" y="4372669"/>
            <a:ext cx="2262545" cy="1183779"/>
          </a:xfrm>
          <a:prstGeom prst="rect">
            <a:avLst/>
          </a:prstGeom>
        </p:spPr>
      </p:pic>
      <p:pic>
        <p:nvPicPr>
          <p:cNvPr id="13" name="Picture 12">
            <a:extLst>
              <a:ext uri="{FF2B5EF4-FFF2-40B4-BE49-F238E27FC236}">
                <a16:creationId xmlns:a16="http://schemas.microsoft.com/office/drawing/2014/main" id="{5AF6E797-0179-324A-AB22-F00D38412B7A}"/>
              </a:ext>
            </a:extLst>
          </p:cNvPr>
          <p:cNvPicPr>
            <a:picLocks noChangeAspect="1"/>
          </p:cNvPicPr>
          <p:nvPr/>
        </p:nvPicPr>
        <p:blipFill>
          <a:blip r:embed="rId4"/>
          <a:stretch>
            <a:fillRect/>
          </a:stretch>
        </p:blipFill>
        <p:spPr>
          <a:xfrm>
            <a:off x="8026449" y="4372668"/>
            <a:ext cx="2262545" cy="1183779"/>
          </a:xfrm>
          <a:prstGeom prst="rect">
            <a:avLst/>
          </a:prstGeom>
        </p:spPr>
      </p:pic>
      <p:sp>
        <p:nvSpPr>
          <p:cNvPr id="14" name="TextBox 13">
            <a:extLst>
              <a:ext uri="{FF2B5EF4-FFF2-40B4-BE49-F238E27FC236}">
                <a16:creationId xmlns:a16="http://schemas.microsoft.com/office/drawing/2014/main" id="{0EA9AF8B-2F71-3D4F-A410-C87F1F5526B3}"/>
              </a:ext>
            </a:extLst>
          </p:cNvPr>
          <p:cNvSpPr txBox="1"/>
          <p:nvPr/>
        </p:nvSpPr>
        <p:spPr>
          <a:xfrm>
            <a:off x="3326045" y="5614370"/>
            <a:ext cx="2049991" cy="461665"/>
          </a:xfrm>
          <a:prstGeom prst="rect">
            <a:avLst/>
          </a:prstGeom>
          <a:noFill/>
        </p:spPr>
        <p:txBody>
          <a:bodyPr wrap="square" rtlCol="0">
            <a:spAutoFit/>
          </a:bodyPr>
          <a:lstStyle/>
          <a:p>
            <a:r>
              <a:rPr lang="en-US" sz="2400" dirty="0"/>
              <a:t>Create a bug</a:t>
            </a:r>
          </a:p>
        </p:txBody>
      </p:sp>
      <p:sp>
        <p:nvSpPr>
          <p:cNvPr id="15" name="TextBox 14">
            <a:extLst>
              <a:ext uri="{FF2B5EF4-FFF2-40B4-BE49-F238E27FC236}">
                <a16:creationId xmlns:a16="http://schemas.microsoft.com/office/drawing/2014/main" id="{D60C1556-4342-A840-9F7A-1D3ED2246B70}"/>
              </a:ext>
            </a:extLst>
          </p:cNvPr>
          <p:cNvSpPr txBox="1"/>
          <p:nvPr/>
        </p:nvSpPr>
        <p:spPr>
          <a:xfrm>
            <a:off x="2667035" y="2477679"/>
            <a:ext cx="1105468" cy="461665"/>
          </a:xfrm>
          <a:prstGeom prst="rect">
            <a:avLst/>
          </a:prstGeom>
          <a:noFill/>
        </p:spPr>
        <p:txBody>
          <a:bodyPr wrap="square" rtlCol="0">
            <a:spAutoFit/>
          </a:bodyPr>
          <a:lstStyle/>
          <a:p>
            <a:r>
              <a:rPr lang="en-US" sz="2400" dirty="0"/>
              <a:t>Intent</a:t>
            </a:r>
          </a:p>
        </p:txBody>
      </p:sp>
      <p:sp>
        <p:nvSpPr>
          <p:cNvPr id="16" name="TextBox 15">
            <a:extLst>
              <a:ext uri="{FF2B5EF4-FFF2-40B4-BE49-F238E27FC236}">
                <a16:creationId xmlns:a16="http://schemas.microsoft.com/office/drawing/2014/main" id="{06D36C0F-A72F-D748-BACE-9E900BE50BE2}"/>
              </a:ext>
            </a:extLst>
          </p:cNvPr>
          <p:cNvSpPr txBox="1"/>
          <p:nvPr/>
        </p:nvSpPr>
        <p:spPr>
          <a:xfrm>
            <a:off x="5326251" y="5614370"/>
            <a:ext cx="3299552" cy="461665"/>
          </a:xfrm>
          <a:prstGeom prst="rect">
            <a:avLst/>
          </a:prstGeom>
          <a:noFill/>
        </p:spPr>
        <p:txBody>
          <a:bodyPr wrap="square" rtlCol="0">
            <a:spAutoFit/>
          </a:bodyPr>
          <a:lstStyle/>
          <a:p>
            <a:r>
              <a:rPr lang="en-US" sz="2400" dirty="0"/>
              <a:t>Change a bug’s status</a:t>
            </a:r>
          </a:p>
        </p:txBody>
      </p:sp>
      <p:sp>
        <p:nvSpPr>
          <p:cNvPr id="17" name="TextBox 16">
            <a:extLst>
              <a:ext uri="{FF2B5EF4-FFF2-40B4-BE49-F238E27FC236}">
                <a16:creationId xmlns:a16="http://schemas.microsoft.com/office/drawing/2014/main" id="{7914E547-97D2-D640-B393-D950C04AB166}"/>
              </a:ext>
            </a:extLst>
          </p:cNvPr>
          <p:cNvSpPr txBox="1"/>
          <p:nvPr/>
        </p:nvSpPr>
        <p:spPr>
          <a:xfrm>
            <a:off x="8401297" y="5626952"/>
            <a:ext cx="1696298" cy="461665"/>
          </a:xfrm>
          <a:prstGeom prst="rect">
            <a:avLst/>
          </a:prstGeom>
          <a:noFill/>
        </p:spPr>
        <p:txBody>
          <a:bodyPr wrap="none" rtlCol="0">
            <a:spAutoFit/>
          </a:bodyPr>
          <a:lstStyle/>
          <a:p>
            <a:r>
              <a:rPr lang="en-US" sz="2400" dirty="0"/>
              <a:t>Close a bug</a:t>
            </a:r>
          </a:p>
        </p:txBody>
      </p:sp>
      <p:cxnSp>
        <p:nvCxnSpPr>
          <p:cNvPr id="19" name="Elbow Connector 18">
            <a:extLst>
              <a:ext uri="{FF2B5EF4-FFF2-40B4-BE49-F238E27FC236}">
                <a16:creationId xmlns:a16="http://schemas.microsoft.com/office/drawing/2014/main" id="{959B5808-FF9B-FD4C-BF16-D02D96298909}"/>
              </a:ext>
            </a:extLst>
          </p:cNvPr>
          <p:cNvCxnSpPr>
            <a:endCxn id="11" idx="0"/>
          </p:cNvCxnSpPr>
          <p:nvPr/>
        </p:nvCxnSpPr>
        <p:spPr>
          <a:xfrm>
            <a:off x="2565779" y="4020680"/>
            <a:ext cx="1785263" cy="3519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C870BB1E-FC37-4D45-87C5-BF009D67143A}"/>
              </a:ext>
            </a:extLst>
          </p:cNvPr>
          <p:cNvCxnSpPr>
            <a:endCxn id="12" idx="0"/>
          </p:cNvCxnSpPr>
          <p:nvPr/>
        </p:nvCxnSpPr>
        <p:spPr>
          <a:xfrm>
            <a:off x="2524837" y="4020680"/>
            <a:ext cx="4229545" cy="3519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0EAB06FA-1FE9-8F44-8FFE-FF7DF4CB6A8D}"/>
              </a:ext>
            </a:extLst>
          </p:cNvPr>
          <p:cNvCxnSpPr>
            <a:endCxn id="13" idx="0"/>
          </p:cNvCxnSpPr>
          <p:nvPr/>
        </p:nvCxnSpPr>
        <p:spPr>
          <a:xfrm>
            <a:off x="2565779" y="4020679"/>
            <a:ext cx="6591943" cy="3519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539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FF722C5F-A25D-EB44-B0B9-29A5B155D27C}"/>
              </a:ext>
            </a:extLst>
          </p:cNvPr>
          <p:cNvPicPr>
            <a:picLocks noChangeAspect="1"/>
          </p:cNvPicPr>
          <p:nvPr/>
        </p:nvPicPr>
        <p:blipFill>
          <a:blip r:embed="rId2"/>
          <a:stretch>
            <a:fillRect/>
          </a:stretch>
        </p:blipFill>
        <p:spPr>
          <a:xfrm>
            <a:off x="1202416" y="5278185"/>
            <a:ext cx="1607176" cy="1587576"/>
          </a:xfrm>
          <a:prstGeom prst="rect">
            <a:avLst/>
          </a:prstGeom>
        </p:spPr>
      </p:pic>
      <p:sp>
        <p:nvSpPr>
          <p:cNvPr id="2" name="Title 1">
            <a:extLst>
              <a:ext uri="{FF2B5EF4-FFF2-40B4-BE49-F238E27FC236}">
                <a16:creationId xmlns:a16="http://schemas.microsoft.com/office/drawing/2014/main" id="{BC0AB6F9-8A96-7742-94A0-F987A3656664}"/>
              </a:ext>
            </a:extLst>
          </p:cNvPr>
          <p:cNvSpPr>
            <a:spLocks noGrp="1"/>
          </p:cNvSpPr>
          <p:nvPr>
            <p:ph type="title"/>
          </p:nvPr>
        </p:nvSpPr>
        <p:spPr/>
        <p:txBody>
          <a:bodyPr/>
          <a:lstStyle/>
          <a:p>
            <a:r>
              <a:rPr lang="en-US" dirty="0"/>
              <a:t>Outside of Our Custom App</a:t>
            </a:r>
          </a:p>
        </p:txBody>
      </p:sp>
      <p:pic>
        <p:nvPicPr>
          <p:cNvPr id="5" name="Picture 4">
            <a:extLst>
              <a:ext uri="{FF2B5EF4-FFF2-40B4-BE49-F238E27FC236}">
                <a16:creationId xmlns:a16="http://schemas.microsoft.com/office/drawing/2014/main" id="{4B2368D7-8980-5240-977D-D3F92068F09E}"/>
              </a:ext>
            </a:extLst>
          </p:cNvPr>
          <p:cNvPicPr>
            <a:picLocks noChangeAspect="1"/>
          </p:cNvPicPr>
          <p:nvPr/>
        </p:nvPicPr>
        <p:blipFill>
          <a:blip r:embed="rId3"/>
          <a:stretch>
            <a:fillRect/>
          </a:stretch>
        </p:blipFill>
        <p:spPr>
          <a:xfrm>
            <a:off x="7335547" y="1435456"/>
            <a:ext cx="2953447" cy="1325563"/>
          </a:xfrm>
          <a:prstGeom prst="rect">
            <a:avLst/>
          </a:prstGeom>
        </p:spPr>
      </p:pic>
      <p:sp>
        <p:nvSpPr>
          <p:cNvPr id="9" name="Rectangle 8">
            <a:extLst>
              <a:ext uri="{FF2B5EF4-FFF2-40B4-BE49-F238E27FC236}">
                <a16:creationId xmlns:a16="http://schemas.microsoft.com/office/drawing/2014/main" id="{9AE046ED-8B54-B04F-BD37-81B73771CE1B}"/>
              </a:ext>
            </a:extLst>
          </p:cNvPr>
          <p:cNvSpPr/>
          <p:nvPr/>
        </p:nvSpPr>
        <p:spPr>
          <a:xfrm>
            <a:off x="3110761" y="3429002"/>
            <a:ext cx="7178232" cy="27109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2" name="Picture 11">
            <a:extLst>
              <a:ext uri="{FF2B5EF4-FFF2-40B4-BE49-F238E27FC236}">
                <a16:creationId xmlns:a16="http://schemas.microsoft.com/office/drawing/2014/main" id="{545DD79A-DFFB-844E-A157-5DC1C47413FE}"/>
              </a:ext>
            </a:extLst>
          </p:cNvPr>
          <p:cNvPicPr>
            <a:picLocks noChangeAspect="1"/>
          </p:cNvPicPr>
          <p:nvPr/>
        </p:nvPicPr>
        <p:blipFill>
          <a:blip r:embed="rId4"/>
          <a:stretch>
            <a:fillRect/>
          </a:stretch>
        </p:blipFill>
        <p:spPr>
          <a:xfrm>
            <a:off x="5623108" y="4069424"/>
            <a:ext cx="2262545" cy="1183779"/>
          </a:xfrm>
          <a:prstGeom prst="rect">
            <a:avLst/>
          </a:prstGeom>
        </p:spPr>
      </p:pic>
      <p:sp>
        <p:nvSpPr>
          <p:cNvPr id="14" name="TextBox 13">
            <a:extLst>
              <a:ext uri="{FF2B5EF4-FFF2-40B4-BE49-F238E27FC236}">
                <a16:creationId xmlns:a16="http://schemas.microsoft.com/office/drawing/2014/main" id="{0EA9AF8B-2F71-3D4F-A410-C87F1F5526B3}"/>
              </a:ext>
            </a:extLst>
          </p:cNvPr>
          <p:cNvSpPr txBox="1"/>
          <p:nvPr/>
        </p:nvSpPr>
        <p:spPr>
          <a:xfrm>
            <a:off x="3483444" y="5278186"/>
            <a:ext cx="1555845" cy="830997"/>
          </a:xfrm>
          <a:prstGeom prst="rect">
            <a:avLst/>
          </a:prstGeom>
          <a:noFill/>
        </p:spPr>
        <p:txBody>
          <a:bodyPr wrap="square" rtlCol="0">
            <a:spAutoFit/>
          </a:bodyPr>
          <a:lstStyle/>
          <a:p>
            <a:r>
              <a:rPr lang="en-US" sz="2400" dirty="0"/>
              <a:t>Create a bug</a:t>
            </a:r>
          </a:p>
        </p:txBody>
      </p:sp>
      <p:sp>
        <p:nvSpPr>
          <p:cNvPr id="16" name="TextBox 15">
            <a:extLst>
              <a:ext uri="{FF2B5EF4-FFF2-40B4-BE49-F238E27FC236}">
                <a16:creationId xmlns:a16="http://schemas.microsoft.com/office/drawing/2014/main" id="{06D36C0F-A72F-D748-BACE-9E900BE50BE2}"/>
              </a:ext>
            </a:extLst>
          </p:cNvPr>
          <p:cNvSpPr txBox="1"/>
          <p:nvPr/>
        </p:nvSpPr>
        <p:spPr>
          <a:xfrm>
            <a:off x="5039290" y="5539043"/>
            <a:ext cx="3663199" cy="461665"/>
          </a:xfrm>
          <a:prstGeom prst="rect">
            <a:avLst/>
          </a:prstGeom>
          <a:noFill/>
        </p:spPr>
        <p:txBody>
          <a:bodyPr wrap="square" rtlCol="0">
            <a:spAutoFit/>
          </a:bodyPr>
          <a:lstStyle/>
          <a:p>
            <a:r>
              <a:rPr lang="en-US" sz="2400" dirty="0"/>
              <a:t>Change a bug’s status</a:t>
            </a:r>
          </a:p>
        </p:txBody>
      </p:sp>
      <p:sp>
        <p:nvSpPr>
          <p:cNvPr id="17" name="TextBox 16">
            <a:extLst>
              <a:ext uri="{FF2B5EF4-FFF2-40B4-BE49-F238E27FC236}">
                <a16:creationId xmlns:a16="http://schemas.microsoft.com/office/drawing/2014/main" id="{7914E547-97D2-D640-B393-D950C04AB166}"/>
              </a:ext>
            </a:extLst>
          </p:cNvPr>
          <p:cNvSpPr txBox="1"/>
          <p:nvPr/>
        </p:nvSpPr>
        <p:spPr>
          <a:xfrm>
            <a:off x="8366772" y="5579532"/>
            <a:ext cx="1696298" cy="461665"/>
          </a:xfrm>
          <a:prstGeom prst="rect">
            <a:avLst/>
          </a:prstGeom>
          <a:noFill/>
        </p:spPr>
        <p:txBody>
          <a:bodyPr wrap="none" rtlCol="0">
            <a:spAutoFit/>
          </a:bodyPr>
          <a:lstStyle/>
          <a:p>
            <a:r>
              <a:rPr lang="en-US" sz="2400" dirty="0"/>
              <a:t>Close a bug</a:t>
            </a:r>
          </a:p>
        </p:txBody>
      </p:sp>
      <p:cxnSp>
        <p:nvCxnSpPr>
          <p:cNvPr id="6" name="Straight Arrow Connector 5">
            <a:extLst>
              <a:ext uri="{FF2B5EF4-FFF2-40B4-BE49-F238E27FC236}">
                <a16:creationId xmlns:a16="http://schemas.microsoft.com/office/drawing/2014/main" id="{A507207A-155E-9144-B3F4-A38FA03266AC}"/>
              </a:ext>
            </a:extLst>
          </p:cNvPr>
          <p:cNvCxnSpPr>
            <a:stCxn id="5" idx="2"/>
          </p:cNvCxnSpPr>
          <p:nvPr/>
        </p:nvCxnSpPr>
        <p:spPr>
          <a:xfrm flipH="1">
            <a:off x="8802807" y="2761017"/>
            <a:ext cx="9464" cy="6380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3972E45-9D2C-3348-8A89-42D94023B0BE}"/>
              </a:ext>
            </a:extLst>
          </p:cNvPr>
          <p:cNvSpPr txBox="1"/>
          <p:nvPr/>
        </p:nvSpPr>
        <p:spPr>
          <a:xfrm>
            <a:off x="4943873" y="3645709"/>
            <a:ext cx="3439479" cy="461665"/>
          </a:xfrm>
          <a:prstGeom prst="rect">
            <a:avLst/>
          </a:prstGeom>
          <a:noFill/>
        </p:spPr>
        <p:txBody>
          <a:bodyPr wrap="square" rtlCol="0">
            <a:spAutoFit/>
          </a:bodyPr>
          <a:lstStyle/>
          <a:p>
            <a:r>
              <a:rPr lang="en-US" sz="2400" dirty="0"/>
              <a:t>Multi-Purpose Bot</a:t>
            </a:r>
          </a:p>
        </p:txBody>
      </p:sp>
      <p:pic>
        <p:nvPicPr>
          <p:cNvPr id="25" name="Picture 24">
            <a:extLst>
              <a:ext uri="{FF2B5EF4-FFF2-40B4-BE49-F238E27FC236}">
                <a16:creationId xmlns:a16="http://schemas.microsoft.com/office/drawing/2014/main" id="{FE0B9279-1304-E64E-AF4E-EF146D9D8248}"/>
              </a:ext>
            </a:extLst>
          </p:cNvPr>
          <p:cNvPicPr>
            <a:picLocks noChangeAspect="1"/>
          </p:cNvPicPr>
          <p:nvPr/>
        </p:nvPicPr>
        <p:blipFill>
          <a:blip r:embed="rId5"/>
          <a:stretch>
            <a:fillRect/>
          </a:stretch>
        </p:blipFill>
        <p:spPr>
          <a:xfrm>
            <a:off x="116443" y="4372669"/>
            <a:ext cx="1174611" cy="1093417"/>
          </a:xfrm>
          <a:prstGeom prst="rect">
            <a:avLst/>
          </a:prstGeom>
        </p:spPr>
      </p:pic>
      <p:pic>
        <p:nvPicPr>
          <p:cNvPr id="26" name="Picture 25">
            <a:extLst>
              <a:ext uri="{FF2B5EF4-FFF2-40B4-BE49-F238E27FC236}">
                <a16:creationId xmlns:a16="http://schemas.microsoft.com/office/drawing/2014/main" id="{3CDEF1ED-58D5-B940-801D-B6F7B98C34C2}"/>
              </a:ext>
            </a:extLst>
          </p:cNvPr>
          <p:cNvPicPr>
            <a:picLocks noChangeAspect="1"/>
          </p:cNvPicPr>
          <p:nvPr/>
        </p:nvPicPr>
        <p:blipFill>
          <a:blip r:embed="rId6"/>
          <a:stretch>
            <a:fillRect/>
          </a:stretch>
        </p:blipFill>
        <p:spPr>
          <a:xfrm>
            <a:off x="158809" y="5488434"/>
            <a:ext cx="1119924" cy="1093417"/>
          </a:xfrm>
          <a:prstGeom prst="rect">
            <a:avLst/>
          </a:prstGeom>
        </p:spPr>
      </p:pic>
      <p:pic>
        <p:nvPicPr>
          <p:cNvPr id="27" name="Picture 26">
            <a:extLst>
              <a:ext uri="{FF2B5EF4-FFF2-40B4-BE49-F238E27FC236}">
                <a16:creationId xmlns:a16="http://schemas.microsoft.com/office/drawing/2014/main" id="{1A8F1A5B-12E6-6B46-86C1-F654AD49938F}"/>
              </a:ext>
            </a:extLst>
          </p:cNvPr>
          <p:cNvPicPr>
            <a:picLocks noChangeAspect="1"/>
          </p:cNvPicPr>
          <p:nvPr/>
        </p:nvPicPr>
        <p:blipFill>
          <a:blip r:embed="rId7"/>
          <a:stretch>
            <a:fillRect/>
          </a:stretch>
        </p:blipFill>
        <p:spPr>
          <a:xfrm>
            <a:off x="186354" y="2134255"/>
            <a:ext cx="2184759" cy="1290575"/>
          </a:xfrm>
          <a:prstGeom prst="rect">
            <a:avLst/>
          </a:prstGeom>
        </p:spPr>
      </p:pic>
      <p:pic>
        <p:nvPicPr>
          <p:cNvPr id="28" name="Picture 27">
            <a:extLst>
              <a:ext uri="{FF2B5EF4-FFF2-40B4-BE49-F238E27FC236}">
                <a16:creationId xmlns:a16="http://schemas.microsoft.com/office/drawing/2014/main" id="{4FE3F1C2-7869-7943-897A-6D151CC701AB}"/>
              </a:ext>
            </a:extLst>
          </p:cNvPr>
          <p:cNvPicPr>
            <a:picLocks noChangeAspect="1"/>
          </p:cNvPicPr>
          <p:nvPr/>
        </p:nvPicPr>
        <p:blipFill>
          <a:blip r:embed="rId8"/>
          <a:stretch>
            <a:fillRect/>
          </a:stretch>
        </p:blipFill>
        <p:spPr>
          <a:xfrm>
            <a:off x="1441016" y="4326569"/>
            <a:ext cx="1126057" cy="1093417"/>
          </a:xfrm>
          <a:prstGeom prst="rect">
            <a:avLst/>
          </a:prstGeom>
        </p:spPr>
      </p:pic>
      <p:sp>
        <p:nvSpPr>
          <p:cNvPr id="29" name="Rectangle 28">
            <a:extLst>
              <a:ext uri="{FF2B5EF4-FFF2-40B4-BE49-F238E27FC236}">
                <a16:creationId xmlns:a16="http://schemas.microsoft.com/office/drawing/2014/main" id="{28080175-ECC0-D84C-AC95-249BCBF9B8E2}"/>
              </a:ext>
            </a:extLst>
          </p:cNvPr>
          <p:cNvSpPr/>
          <p:nvPr/>
        </p:nvSpPr>
        <p:spPr>
          <a:xfrm>
            <a:off x="66248" y="1984982"/>
            <a:ext cx="2650784" cy="47297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0" name="Elbow Connector 19">
            <a:extLst>
              <a:ext uri="{FF2B5EF4-FFF2-40B4-BE49-F238E27FC236}">
                <a16:creationId xmlns:a16="http://schemas.microsoft.com/office/drawing/2014/main" id="{F5ECCF98-9BC0-DE43-B212-D842957678B6}"/>
              </a:ext>
            </a:extLst>
          </p:cNvPr>
          <p:cNvCxnSpPr>
            <a:cxnSpLocks/>
            <a:endCxn id="9" idx="0"/>
          </p:cNvCxnSpPr>
          <p:nvPr/>
        </p:nvCxnSpPr>
        <p:spPr>
          <a:xfrm>
            <a:off x="2717031" y="2761017"/>
            <a:ext cx="3982847" cy="667984"/>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0BF378B5-941F-BF4B-B9AE-BDF4FF517638}"/>
              </a:ext>
            </a:extLst>
          </p:cNvPr>
          <p:cNvPicPr>
            <a:picLocks noChangeAspect="1"/>
          </p:cNvPicPr>
          <p:nvPr/>
        </p:nvPicPr>
        <p:blipFill>
          <a:blip r:embed="rId9"/>
          <a:stretch>
            <a:fillRect/>
          </a:stretch>
        </p:blipFill>
        <p:spPr>
          <a:xfrm>
            <a:off x="793459" y="3399100"/>
            <a:ext cx="1098700" cy="1093419"/>
          </a:xfrm>
          <a:prstGeom prst="rect">
            <a:avLst/>
          </a:prstGeom>
        </p:spPr>
      </p:pic>
      <p:sp>
        <p:nvSpPr>
          <p:cNvPr id="33" name="TextBox 32">
            <a:extLst>
              <a:ext uri="{FF2B5EF4-FFF2-40B4-BE49-F238E27FC236}">
                <a16:creationId xmlns:a16="http://schemas.microsoft.com/office/drawing/2014/main" id="{3EFF86D8-B478-4444-8EAC-F77DEFD5CF4E}"/>
              </a:ext>
            </a:extLst>
          </p:cNvPr>
          <p:cNvSpPr txBox="1"/>
          <p:nvPr/>
        </p:nvSpPr>
        <p:spPr>
          <a:xfrm>
            <a:off x="4102429" y="2314456"/>
            <a:ext cx="1993572" cy="461665"/>
          </a:xfrm>
          <a:prstGeom prst="rect">
            <a:avLst/>
          </a:prstGeom>
          <a:noFill/>
        </p:spPr>
        <p:txBody>
          <a:bodyPr wrap="square" rtlCol="0">
            <a:spAutoFit/>
          </a:bodyPr>
          <a:lstStyle/>
          <a:p>
            <a:r>
              <a:rPr lang="en-US" sz="2400" dirty="0"/>
              <a:t>Channels</a:t>
            </a:r>
          </a:p>
        </p:txBody>
      </p:sp>
    </p:spTree>
    <p:extLst>
      <p:ext uri="{BB962C8B-B14F-4D97-AF65-F5344CB8AC3E}">
        <p14:creationId xmlns:p14="http://schemas.microsoft.com/office/powerpoint/2010/main" val="363390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Lab 4: Calling into our LUIS service (20 minutes)</a:t>
            </a:r>
          </a:p>
        </p:txBody>
      </p:sp>
    </p:spTree>
    <p:extLst>
      <p:ext uri="{BB962C8B-B14F-4D97-AF65-F5344CB8AC3E}">
        <p14:creationId xmlns:p14="http://schemas.microsoft.com/office/powerpoint/2010/main" val="2845441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C99F4-7531-6C4C-AF63-4E2AA167161C}"/>
              </a:ext>
            </a:extLst>
          </p:cNvPr>
          <p:cNvSpPr>
            <a:spLocks noGrp="1"/>
          </p:cNvSpPr>
          <p:nvPr>
            <p:ph type="title"/>
          </p:nvPr>
        </p:nvSpPr>
        <p:spPr/>
        <p:txBody>
          <a:bodyPr/>
          <a:lstStyle/>
          <a:p>
            <a:r>
              <a:rPr lang="en-US" dirty="0"/>
              <a:t>Anomaly Detector (Preview)</a:t>
            </a:r>
          </a:p>
        </p:txBody>
      </p:sp>
      <p:sp>
        <p:nvSpPr>
          <p:cNvPr id="4" name="Rectangle 3">
            <a:extLst>
              <a:ext uri="{FF2B5EF4-FFF2-40B4-BE49-F238E27FC236}">
                <a16:creationId xmlns:a16="http://schemas.microsoft.com/office/drawing/2014/main" id="{4B9D6D29-EF12-FF41-8E1F-FDAF16B8EE5F}"/>
              </a:ext>
            </a:extLst>
          </p:cNvPr>
          <p:cNvSpPr/>
          <p:nvPr/>
        </p:nvSpPr>
        <p:spPr>
          <a:xfrm>
            <a:off x="406400" y="1018460"/>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Finds anomalies given data in a time series</a:t>
            </a:r>
          </a:p>
        </p:txBody>
      </p:sp>
      <p:sp>
        <p:nvSpPr>
          <p:cNvPr id="5" name="Rectangle 4">
            <a:extLst>
              <a:ext uri="{FF2B5EF4-FFF2-40B4-BE49-F238E27FC236}">
                <a16:creationId xmlns:a16="http://schemas.microsoft.com/office/drawing/2014/main" id="{4DB90B4B-A614-C644-8EED-6F0E3CBAC506}"/>
              </a:ext>
            </a:extLst>
          </p:cNvPr>
          <p:cNvSpPr/>
          <p:nvPr/>
        </p:nvSpPr>
        <p:spPr>
          <a:xfrm>
            <a:off x="406400" y="1887259"/>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Uses a Spectral Residual</a:t>
            </a:r>
          </a:p>
        </p:txBody>
      </p:sp>
      <p:sp>
        <p:nvSpPr>
          <p:cNvPr id="6" name="Rectangle 5">
            <a:extLst>
              <a:ext uri="{FF2B5EF4-FFF2-40B4-BE49-F238E27FC236}">
                <a16:creationId xmlns:a16="http://schemas.microsoft.com/office/drawing/2014/main" id="{BEBB4E4D-E531-4648-AAA3-78C0748ED659}"/>
              </a:ext>
            </a:extLst>
          </p:cNvPr>
          <p:cNvSpPr/>
          <p:nvPr/>
        </p:nvSpPr>
        <p:spPr>
          <a:xfrm>
            <a:off x="406400" y="2802373"/>
            <a:ext cx="7975600"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Three different things to use it for</a:t>
            </a:r>
          </a:p>
        </p:txBody>
      </p:sp>
      <p:sp>
        <p:nvSpPr>
          <p:cNvPr id="7" name="Rectangle 6">
            <a:extLst>
              <a:ext uri="{FF2B5EF4-FFF2-40B4-BE49-F238E27FC236}">
                <a16:creationId xmlns:a16="http://schemas.microsoft.com/office/drawing/2014/main" id="{B7C7413B-0BFE-B74F-AC77-5F40AEE9CF09}"/>
              </a:ext>
            </a:extLst>
          </p:cNvPr>
          <p:cNvSpPr/>
          <p:nvPr/>
        </p:nvSpPr>
        <p:spPr>
          <a:xfrm>
            <a:off x="1882588" y="3717488"/>
            <a:ext cx="9979566"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Is the latest point in a series an anomaly? (Real time monitoring)</a:t>
            </a:r>
          </a:p>
        </p:txBody>
      </p:sp>
      <p:sp>
        <p:nvSpPr>
          <p:cNvPr id="8" name="Rectangle 7">
            <a:extLst>
              <a:ext uri="{FF2B5EF4-FFF2-40B4-BE49-F238E27FC236}">
                <a16:creationId xmlns:a16="http://schemas.microsoft.com/office/drawing/2014/main" id="{7EDCCDDA-A535-664E-8041-509A29919CA4}"/>
              </a:ext>
            </a:extLst>
          </p:cNvPr>
          <p:cNvSpPr/>
          <p:nvPr/>
        </p:nvSpPr>
        <p:spPr>
          <a:xfrm>
            <a:off x="1882588" y="4586287"/>
            <a:ext cx="9979566"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Evaluate all points, check if all points in a range (Historical analysis)</a:t>
            </a:r>
          </a:p>
        </p:txBody>
      </p:sp>
      <p:sp>
        <p:nvSpPr>
          <p:cNvPr id="9" name="Rectangle 8">
            <a:extLst>
              <a:ext uri="{FF2B5EF4-FFF2-40B4-BE49-F238E27FC236}">
                <a16:creationId xmlns:a16="http://schemas.microsoft.com/office/drawing/2014/main" id="{6DDABF08-E22E-F941-B0AA-01DA46F668DF}"/>
              </a:ext>
            </a:extLst>
          </p:cNvPr>
          <p:cNvSpPr/>
          <p:nvPr/>
        </p:nvSpPr>
        <p:spPr>
          <a:xfrm>
            <a:off x="1882588" y="5455086"/>
            <a:ext cx="9979566"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Does a specific point signify a change? (REST ) (When did things go awry?)</a:t>
            </a:r>
          </a:p>
        </p:txBody>
      </p:sp>
      <p:pic>
        <p:nvPicPr>
          <p:cNvPr id="10" name="Picture 9">
            <a:extLst>
              <a:ext uri="{FF2B5EF4-FFF2-40B4-BE49-F238E27FC236}">
                <a16:creationId xmlns:a16="http://schemas.microsoft.com/office/drawing/2014/main" id="{A117FFAF-4D9F-5F45-81D2-CF9A4897FCD5}"/>
              </a:ext>
            </a:extLst>
          </p:cNvPr>
          <p:cNvPicPr>
            <a:picLocks noChangeAspect="1"/>
          </p:cNvPicPr>
          <p:nvPr/>
        </p:nvPicPr>
        <p:blipFill>
          <a:blip r:embed="rId2"/>
          <a:stretch>
            <a:fillRect/>
          </a:stretch>
        </p:blipFill>
        <p:spPr>
          <a:xfrm>
            <a:off x="8997950" y="1109087"/>
            <a:ext cx="3009900" cy="2006600"/>
          </a:xfrm>
          <a:prstGeom prst="rect">
            <a:avLst/>
          </a:prstGeom>
        </p:spPr>
      </p:pic>
    </p:spTree>
    <p:extLst>
      <p:ext uri="{BB962C8B-B14F-4D97-AF65-F5344CB8AC3E}">
        <p14:creationId xmlns:p14="http://schemas.microsoft.com/office/powerpoint/2010/main" val="7852255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A3FEB-6BAC-3546-B823-91618D925185}"/>
              </a:ext>
            </a:extLst>
          </p:cNvPr>
          <p:cNvSpPr>
            <a:spLocks noGrp="1"/>
          </p:cNvSpPr>
          <p:nvPr>
            <p:ph type="title"/>
          </p:nvPr>
        </p:nvSpPr>
        <p:spPr/>
        <p:txBody>
          <a:bodyPr/>
          <a:lstStyle/>
          <a:p>
            <a:r>
              <a:rPr lang="en-US" dirty="0"/>
              <a:t>How does it Work?</a:t>
            </a:r>
          </a:p>
        </p:txBody>
      </p:sp>
      <p:pic>
        <p:nvPicPr>
          <p:cNvPr id="5" name="Picture 4">
            <a:extLst>
              <a:ext uri="{FF2B5EF4-FFF2-40B4-BE49-F238E27FC236}">
                <a16:creationId xmlns:a16="http://schemas.microsoft.com/office/drawing/2014/main" id="{05CB6206-3701-C949-BE40-C7AAE9125B5D}"/>
              </a:ext>
            </a:extLst>
          </p:cNvPr>
          <p:cNvPicPr>
            <a:picLocks noChangeAspect="1"/>
          </p:cNvPicPr>
          <p:nvPr/>
        </p:nvPicPr>
        <p:blipFill>
          <a:blip r:embed="rId2"/>
          <a:stretch>
            <a:fillRect/>
          </a:stretch>
        </p:blipFill>
        <p:spPr>
          <a:xfrm>
            <a:off x="278494" y="2093322"/>
            <a:ext cx="11635012" cy="1903911"/>
          </a:xfrm>
          <a:prstGeom prst="rect">
            <a:avLst/>
          </a:prstGeom>
        </p:spPr>
      </p:pic>
      <p:sp>
        <p:nvSpPr>
          <p:cNvPr id="7" name="TextBox 6">
            <a:extLst>
              <a:ext uri="{FF2B5EF4-FFF2-40B4-BE49-F238E27FC236}">
                <a16:creationId xmlns:a16="http://schemas.microsoft.com/office/drawing/2014/main" id="{CF95D285-01A4-984D-A09A-1ABEED37913C}"/>
              </a:ext>
            </a:extLst>
          </p:cNvPr>
          <p:cNvSpPr txBox="1"/>
          <p:nvPr/>
        </p:nvSpPr>
        <p:spPr>
          <a:xfrm>
            <a:off x="4659085" y="1392918"/>
            <a:ext cx="2873829" cy="523220"/>
          </a:xfrm>
          <a:prstGeom prst="rect">
            <a:avLst/>
          </a:prstGeom>
          <a:noFill/>
        </p:spPr>
        <p:txBody>
          <a:bodyPr wrap="square" rtlCol="0">
            <a:spAutoFit/>
          </a:bodyPr>
          <a:lstStyle/>
          <a:p>
            <a:r>
              <a:rPr lang="en-US" sz="2800" dirty="0"/>
              <a:t>Spectral Residual</a:t>
            </a:r>
          </a:p>
        </p:txBody>
      </p:sp>
      <p:pic>
        <p:nvPicPr>
          <p:cNvPr id="8" name="Picture 7">
            <a:extLst>
              <a:ext uri="{FF2B5EF4-FFF2-40B4-BE49-F238E27FC236}">
                <a16:creationId xmlns:a16="http://schemas.microsoft.com/office/drawing/2014/main" id="{529B08CC-FF21-7141-818A-0AE91DBBF42F}"/>
              </a:ext>
            </a:extLst>
          </p:cNvPr>
          <p:cNvPicPr>
            <a:picLocks noChangeAspect="1"/>
          </p:cNvPicPr>
          <p:nvPr/>
        </p:nvPicPr>
        <p:blipFill>
          <a:blip r:embed="rId3"/>
          <a:stretch>
            <a:fillRect/>
          </a:stretch>
        </p:blipFill>
        <p:spPr>
          <a:xfrm>
            <a:off x="-28400" y="1984103"/>
            <a:ext cx="12220400" cy="2889794"/>
          </a:xfrm>
          <a:prstGeom prst="rect">
            <a:avLst/>
          </a:prstGeom>
        </p:spPr>
      </p:pic>
    </p:spTree>
    <p:extLst>
      <p:ext uri="{BB962C8B-B14F-4D97-AF65-F5344CB8AC3E}">
        <p14:creationId xmlns:p14="http://schemas.microsoft.com/office/powerpoint/2010/main" val="77963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5" y="1196986"/>
            <a:ext cx="11430000" cy="4810845"/>
          </a:xfrm>
        </p:spPr>
        <p:txBody>
          <a:bodyPr>
            <a:normAutofit lnSpcReduction="10000"/>
          </a:bodyPr>
          <a:lstStyle/>
          <a:p>
            <a:pPr marL="0" indent="0">
              <a:buNone/>
            </a:pPr>
            <a:r>
              <a:rPr lang="en-US" sz="4000" i="1" dirty="0"/>
              <a:t>“The </a:t>
            </a:r>
            <a:r>
              <a:rPr lang="en-US" sz="4000" i="1" dirty="0">
                <a:solidFill>
                  <a:schemeClr val="tx2"/>
                </a:solidFill>
              </a:rPr>
              <a:t>theory</a:t>
            </a:r>
            <a:r>
              <a:rPr lang="en-US" sz="4000" i="1" dirty="0"/>
              <a:t> and </a:t>
            </a:r>
            <a:r>
              <a:rPr lang="en-US" sz="4000" i="1" dirty="0">
                <a:solidFill>
                  <a:schemeClr val="tx2"/>
                </a:solidFill>
              </a:rPr>
              <a:t>development</a:t>
            </a:r>
            <a:r>
              <a:rPr lang="en-US" sz="4000" i="1" dirty="0"/>
              <a:t> </a:t>
            </a:r>
            <a:r>
              <a:rPr lang="en-US" sz="4000" i="1" dirty="0">
                <a:solidFill>
                  <a:schemeClr val="tx2"/>
                </a:solidFill>
              </a:rPr>
              <a:t>of computer systems </a:t>
            </a:r>
            <a:r>
              <a:rPr lang="en-US" sz="4000" i="1" dirty="0"/>
              <a:t>able to perform tasks normally </a:t>
            </a:r>
            <a:r>
              <a:rPr lang="en-US" sz="4000" i="1" dirty="0">
                <a:solidFill>
                  <a:schemeClr val="tx2"/>
                </a:solidFill>
              </a:rPr>
              <a:t>requiring human intelligence</a:t>
            </a:r>
            <a:r>
              <a:rPr lang="en-US" sz="4000" i="1" dirty="0"/>
              <a:t>, such as visual perception, speech recognition, decision-making, and translation between languages</a:t>
            </a:r>
            <a:r>
              <a:rPr lang="en-US" sz="3600" i="1" dirty="0"/>
              <a:t>.” </a:t>
            </a:r>
            <a:r>
              <a:rPr lang="en-US" sz="2000" i="1" dirty="0"/>
              <a:t>- </a:t>
            </a:r>
            <a:r>
              <a:rPr lang="en-US" sz="2000" dirty="0"/>
              <a:t>Oxford</a:t>
            </a:r>
            <a:r>
              <a:rPr lang="en-US" sz="2000" i="1" dirty="0"/>
              <a:t> Dictionary</a:t>
            </a:r>
          </a:p>
          <a:p>
            <a:pPr marL="0" indent="0">
              <a:buNone/>
            </a:pPr>
            <a:br>
              <a:rPr lang="en-US" dirty="0"/>
            </a:br>
            <a:endParaRPr lang="en-US" dirty="0"/>
          </a:p>
          <a:p>
            <a:pPr marL="0" indent="0">
              <a:buNone/>
            </a:pPr>
            <a:r>
              <a:rPr lang="en-US" sz="3900" dirty="0">
                <a:latin typeface="+mj-lt"/>
              </a:rPr>
              <a:t>Machine learning  is the part of AI that deals with programs that can self improve or “learn”.</a:t>
            </a:r>
          </a:p>
        </p:txBody>
      </p:sp>
      <p:sp>
        <p:nvSpPr>
          <p:cNvPr id="3" name="Title 2"/>
          <p:cNvSpPr>
            <a:spLocks noGrp="1"/>
          </p:cNvSpPr>
          <p:nvPr>
            <p:ph type="title"/>
          </p:nvPr>
        </p:nvSpPr>
        <p:spPr>
          <a:xfrm>
            <a:off x="432155" y="187389"/>
            <a:ext cx="10515600" cy="1325563"/>
          </a:xfrm>
        </p:spPr>
        <p:txBody>
          <a:bodyPr/>
          <a:lstStyle/>
          <a:p>
            <a:r>
              <a:rPr lang="en-US" dirty="0"/>
              <a:t>What is Artificial Intelligence?</a:t>
            </a:r>
          </a:p>
        </p:txBody>
      </p:sp>
      <p:cxnSp>
        <p:nvCxnSpPr>
          <p:cNvPr id="5" name="Straight Connector 4">
            <a:extLst>
              <a:ext uri="{FF2B5EF4-FFF2-40B4-BE49-F238E27FC236}">
                <a16:creationId xmlns:a16="http://schemas.microsoft.com/office/drawing/2014/main" id="{55A97C1F-0ECE-544A-8124-0B2C781D8BD7}"/>
              </a:ext>
            </a:extLst>
          </p:cNvPr>
          <p:cNvCxnSpPr/>
          <p:nvPr/>
        </p:nvCxnSpPr>
        <p:spPr>
          <a:xfrm>
            <a:off x="386501" y="4486285"/>
            <a:ext cx="1142528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46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49D47-1FB5-F04B-9D1F-26F1B6E9C899}"/>
              </a:ext>
            </a:extLst>
          </p:cNvPr>
          <p:cNvSpPr>
            <a:spLocks noGrp="1"/>
          </p:cNvSpPr>
          <p:nvPr>
            <p:ph type="title"/>
          </p:nvPr>
        </p:nvSpPr>
        <p:spPr/>
        <p:txBody>
          <a:bodyPr/>
          <a:lstStyle/>
          <a:p>
            <a:r>
              <a:rPr lang="en-US" dirty="0"/>
              <a:t>Anomaly Detector Advantages / Usages</a:t>
            </a:r>
          </a:p>
        </p:txBody>
      </p:sp>
      <p:sp>
        <p:nvSpPr>
          <p:cNvPr id="5" name="Rectangle 4">
            <a:extLst>
              <a:ext uri="{FF2B5EF4-FFF2-40B4-BE49-F238E27FC236}">
                <a16:creationId xmlns:a16="http://schemas.microsoft.com/office/drawing/2014/main" id="{1A13005E-4747-0A4F-85C0-C244A627ACB1}"/>
              </a:ext>
            </a:extLst>
          </p:cNvPr>
          <p:cNvSpPr/>
          <p:nvPr/>
        </p:nvSpPr>
        <p:spPr>
          <a:xfrm>
            <a:off x="406400" y="1018460"/>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Unsupervised Learning </a:t>
            </a:r>
          </a:p>
        </p:txBody>
      </p:sp>
      <p:sp>
        <p:nvSpPr>
          <p:cNvPr id="8" name="Rectangle 7">
            <a:extLst>
              <a:ext uri="{FF2B5EF4-FFF2-40B4-BE49-F238E27FC236}">
                <a16:creationId xmlns:a16="http://schemas.microsoft.com/office/drawing/2014/main" id="{825E48CD-8612-3B4D-A9C4-5C464EF14944}"/>
              </a:ext>
            </a:extLst>
          </p:cNvPr>
          <p:cNvSpPr/>
          <p:nvPr/>
        </p:nvSpPr>
        <p:spPr>
          <a:xfrm>
            <a:off x="406400" y="1907362"/>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Takes almost any time/numeric pairs regardless of nature of series</a:t>
            </a:r>
          </a:p>
        </p:txBody>
      </p:sp>
      <p:sp>
        <p:nvSpPr>
          <p:cNvPr id="9" name="Rectangle 8">
            <a:extLst>
              <a:ext uri="{FF2B5EF4-FFF2-40B4-BE49-F238E27FC236}">
                <a16:creationId xmlns:a16="http://schemas.microsoft.com/office/drawing/2014/main" id="{BD255545-4B64-7645-9812-3E944D31C922}"/>
              </a:ext>
            </a:extLst>
          </p:cNvPr>
          <p:cNvSpPr/>
          <p:nvPr/>
        </p:nvSpPr>
        <p:spPr>
          <a:xfrm>
            <a:off x="445032" y="2802373"/>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Low time/CPU results</a:t>
            </a:r>
          </a:p>
        </p:txBody>
      </p:sp>
      <p:pic>
        <p:nvPicPr>
          <p:cNvPr id="10" name="Picture 9">
            <a:extLst>
              <a:ext uri="{FF2B5EF4-FFF2-40B4-BE49-F238E27FC236}">
                <a16:creationId xmlns:a16="http://schemas.microsoft.com/office/drawing/2014/main" id="{8BCC856A-7875-DE4C-B146-F9BEF31324D7}"/>
              </a:ext>
            </a:extLst>
          </p:cNvPr>
          <p:cNvPicPr>
            <a:picLocks noChangeAspect="1"/>
          </p:cNvPicPr>
          <p:nvPr/>
        </p:nvPicPr>
        <p:blipFill>
          <a:blip r:embed="rId2"/>
          <a:stretch>
            <a:fillRect/>
          </a:stretch>
        </p:blipFill>
        <p:spPr>
          <a:xfrm>
            <a:off x="445032" y="3429000"/>
            <a:ext cx="8100011" cy="2527663"/>
          </a:xfrm>
          <a:prstGeom prst="rect">
            <a:avLst/>
          </a:prstGeom>
        </p:spPr>
      </p:pic>
      <p:sp>
        <p:nvSpPr>
          <p:cNvPr id="11" name="Rectangle 10">
            <a:extLst>
              <a:ext uri="{FF2B5EF4-FFF2-40B4-BE49-F238E27FC236}">
                <a16:creationId xmlns:a16="http://schemas.microsoft.com/office/drawing/2014/main" id="{D1014C6F-896C-EA46-BCF6-F2B1505A3CF0}"/>
              </a:ext>
            </a:extLst>
          </p:cNvPr>
          <p:cNvSpPr/>
          <p:nvPr/>
        </p:nvSpPr>
        <p:spPr>
          <a:xfrm>
            <a:off x="4005941" y="7705209"/>
            <a:ext cx="319318" cy="369332"/>
          </a:xfrm>
          <a:prstGeom prst="rect">
            <a:avLst/>
          </a:prstGeom>
        </p:spPr>
        <p:txBody>
          <a:bodyPr wrap="none">
            <a:spAutoFit/>
          </a:bodyPr>
          <a:lstStyle/>
          <a:p>
            <a:r>
              <a:rPr lang="en-US" dirty="0">
                <a:hlinkClick r:id="rId3"/>
              </a:rPr>
              <a:t>&gt;</a:t>
            </a:r>
            <a:endParaRPr lang="en-US" dirty="0"/>
          </a:p>
        </p:txBody>
      </p:sp>
    </p:spTree>
    <p:extLst>
      <p:ext uri="{BB962C8B-B14F-4D97-AF65-F5344CB8AC3E}">
        <p14:creationId xmlns:p14="http://schemas.microsoft.com/office/powerpoint/2010/main" val="1089399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Lab 5: Using the Anomaly Detector (25 minutes)</a:t>
            </a:r>
          </a:p>
        </p:txBody>
      </p:sp>
    </p:spTree>
    <p:extLst>
      <p:ext uri="{BB962C8B-B14F-4D97-AF65-F5344CB8AC3E}">
        <p14:creationId xmlns:p14="http://schemas.microsoft.com/office/powerpoint/2010/main" val="81658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DAB7E-4D5E-4845-BA24-AD8FAE37EBBE}"/>
              </a:ext>
            </a:extLst>
          </p:cNvPr>
          <p:cNvSpPr>
            <a:spLocks noGrp="1"/>
          </p:cNvSpPr>
          <p:nvPr>
            <p:ph type="title"/>
          </p:nvPr>
        </p:nvSpPr>
        <p:spPr/>
        <p:txBody>
          <a:bodyPr/>
          <a:lstStyle/>
          <a:p>
            <a:r>
              <a:rPr lang="en-US" dirty="0"/>
              <a:t>Machine Learning Studio</a:t>
            </a:r>
          </a:p>
        </p:txBody>
      </p:sp>
      <p:sp>
        <p:nvSpPr>
          <p:cNvPr id="4" name="Rectangle 3">
            <a:extLst>
              <a:ext uri="{FF2B5EF4-FFF2-40B4-BE49-F238E27FC236}">
                <a16:creationId xmlns:a16="http://schemas.microsoft.com/office/drawing/2014/main" id="{6ABF795C-C43D-C54D-8275-D6014EEB6323}"/>
              </a:ext>
            </a:extLst>
          </p:cNvPr>
          <p:cNvSpPr/>
          <p:nvPr/>
        </p:nvSpPr>
        <p:spPr>
          <a:xfrm>
            <a:off x="406400" y="1018460"/>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Create truly custom models</a:t>
            </a:r>
          </a:p>
        </p:txBody>
      </p:sp>
      <p:sp>
        <p:nvSpPr>
          <p:cNvPr id="5" name="Rectangle 4">
            <a:extLst>
              <a:ext uri="{FF2B5EF4-FFF2-40B4-BE49-F238E27FC236}">
                <a16:creationId xmlns:a16="http://schemas.microsoft.com/office/drawing/2014/main" id="{C77FB7BB-91B6-874B-AE4A-7AAEF1DB4B6F}"/>
              </a:ext>
            </a:extLst>
          </p:cNvPr>
          <p:cNvSpPr/>
          <p:nvPr/>
        </p:nvSpPr>
        <p:spPr>
          <a:xfrm>
            <a:off x="432154" y="1926329"/>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Somewhat easy to use</a:t>
            </a:r>
          </a:p>
        </p:txBody>
      </p:sp>
      <p:sp>
        <p:nvSpPr>
          <p:cNvPr id="6" name="Rectangle 5">
            <a:extLst>
              <a:ext uri="{FF2B5EF4-FFF2-40B4-BE49-F238E27FC236}">
                <a16:creationId xmlns:a16="http://schemas.microsoft.com/office/drawing/2014/main" id="{FE006DE4-0CF6-4C4D-96C8-20807D631772}"/>
              </a:ext>
            </a:extLst>
          </p:cNvPr>
          <p:cNvSpPr/>
          <p:nvPr/>
        </p:nvSpPr>
        <p:spPr>
          <a:xfrm>
            <a:off x="432154" y="2834198"/>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Here is where knowledge of statistics really comes into play</a:t>
            </a:r>
          </a:p>
        </p:txBody>
      </p:sp>
      <p:sp>
        <p:nvSpPr>
          <p:cNvPr id="7" name="Rectangle 6">
            <a:extLst>
              <a:ext uri="{FF2B5EF4-FFF2-40B4-BE49-F238E27FC236}">
                <a16:creationId xmlns:a16="http://schemas.microsoft.com/office/drawing/2014/main" id="{147739E2-2A8F-E840-8DD2-E253D4B3A2AE}"/>
              </a:ext>
            </a:extLst>
          </p:cNvPr>
          <p:cNvSpPr/>
          <p:nvPr/>
        </p:nvSpPr>
        <p:spPr>
          <a:xfrm>
            <a:off x="432154" y="3742067"/>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Can Take substantial compute time to create models</a:t>
            </a:r>
          </a:p>
        </p:txBody>
      </p:sp>
    </p:spTree>
    <p:extLst>
      <p:ext uri="{BB962C8B-B14F-4D97-AF65-F5344CB8AC3E}">
        <p14:creationId xmlns:p14="http://schemas.microsoft.com/office/powerpoint/2010/main" val="1999702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82414-5286-7F4C-910F-2425D23D82A5}"/>
              </a:ext>
            </a:extLst>
          </p:cNvPr>
          <p:cNvSpPr>
            <a:spLocks noGrp="1"/>
          </p:cNvSpPr>
          <p:nvPr>
            <p:ph type="title"/>
          </p:nvPr>
        </p:nvSpPr>
        <p:spPr/>
        <p:txBody>
          <a:bodyPr/>
          <a:lstStyle/>
          <a:p>
            <a:r>
              <a:rPr lang="en-US" dirty="0"/>
              <a:t>Machine Learning Studio</a:t>
            </a:r>
          </a:p>
        </p:txBody>
      </p:sp>
      <p:pic>
        <p:nvPicPr>
          <p:cNvPr id="6" name="Picture 5" descr="A close up of text on a white background&#10;&#10;Description automatically generated">
            <a:extLst>
              <a:ext uri="{FF2B5EF4-FFF2-40B4-BE49-F238E27FC236}">
                <a16:creationId xmlns:a16="http://schemas.microsoft.com/office/drawing/2014/main" id="{808F4B97-8C91-1F41-8B93-EF0E363AD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17" y="1640658"/>
            <a:ext cx="12232033" cy="3950245"/>
          </a:xfrm>
          <a:prstGeom prst="rect">
            <a:avLst/>
          </a:prstGeom>
        </p:spPr>
      </p:pic>
    </p:spTree>
    <p:extLst>
      <p:ext uri="{BB962C8B-B14F-4D97-AF65-F5344CB8AC3E}">
        <p14:creationId xmlns:p14="http://schemas.microsoft.com/office/powerpoint/2010/main" val="288301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2ECFC-1489-A146-89A9-5F666CFD5E68}"/>
              </a:ext>
            </a:extLst>
          </p:cNvPr>
          <p:cNvSpPr>
            <a:spLocks noGrp="1"/>
          </p:cNvSpPr>
          <p:nvPr>
            <p:ph type="title"/>
          </p:nvPr>
        </p:nvSpPr>
        <p:spPr/>
        <p:txBody>
          <a:bodyPr/>
          <a:lstStyle/>
          <a:p>
            <a:r>
              <a:rPr lang="en-US" dirty="0"/>
              <a:t>Machine Learning Studio Authoring tools</a:t>
            </a:r>
          </a:p>
        </p:txBody>
      </p:sp>
      <p:sp>
        <p:nvSpPr>
          <p:cNvPr id="4" name="Rectangle 3">
            <a:extLst>
              <a:ext uri="{FF2B5EF4-FFF2-40B4-BE49-F238E27FC236}">
                <a16:creationId xmlns:a16="http://schemas.microsoft.com/office/drawing/2014/main" id="{ECB6067A-FF6F-B248-BE76-3989C8708F57}"/>
              </a:ext>
            </a:extLst>
          </p:cNvPr>
          <p:cNvSpPr/>
          <p:nvPr/>
        </p:nvSpPr>
        <p:spPr>
          <a:xfrm>
            <a:off x="406400" y="1018460"/>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Notebooks</a:t>
            </a:r>
          </a:p>
        </p:txBody>
      </p:sp>
      <p:sp>
        <p:nvSpPr>
          <p:cNvPr id="5" name="Rectangle 4">
            <a:extLst>
              <a:ext uri="{FF2B5EF4-FFF2-40B4-BE49-F238E27FC236}">
                <a16:creationId xmlns:a16="http://schemas.microsoft.com/office/drawing/2014/main" id="{8EA0FDDF-2F36-5B4F-A98A-6531D0E79B0D}"/>
              </a:ext>
            </a:extLst>
          </p:cNvPr>
          <p:cNvSpPr/>
          <p:nvPr/>
        </p:nvSpPr>
        <p:spPr>
          <a:xfrm>
            <a:off x="432154" y="1887259"/>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Automated ML</a:t>
            </a:r>
          </a:p>
        </p:txBody>
      </p:sp>
      <p:sp>
        <p:nvSpPr>
          <p:cNvPr id="6" name="Rectangle 5">
            <a:extLst>
              <a:ext uri="{FF2B5EF4-FFF2-40B4-BE49-F238E27FC236}">
                <a16:creationId xmlns:a16="http://schemas.microsoft.com/office/drawing/2014/main" id="{212552AA-4519-624E-A311-3DF70F966798}"/>
              </a:ext>
            </a:extLst>
          </p:cNvPr>
          <p:cNvSpPr/>
          <p:nvPr/>
        </p:nvSpPr>
        <p:spPr>
          <a:xfrm>
            <a:off x="432154" y="2756058"/>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Designer</a:t>
            </a:r>
          </a:p>
        </p:txBody>
      </p:sp>
      <p:pic>
        <p:nvPicPr>
          <p:cNvPr id="7" name="Picture 6">
            <a:extLst>
              <a:ext uri="{FF2B5EF4-FFF2-40B4-BE49-F238E27FC236}">
                <a16:creationId xmlns:a16="http://schemas.microsoft.com/office/drawing/2014/main" id="{B99C6751-028C-F744-9048-F7EFD33C424F}"/>
              </a:ext>
            </a:extLst>
          </p:cNvPr>
          <p:cNvPicPr>
            <a:picLocks noChangeAspect="1"/>
          </p:cNvPicPr>
          <p:nvPr/>
        </p:nvPicPr>
        <p:blipFill>
          <a:blip r:embed="rId2"/>
          <a:stretch>
            <a:fillRect/>
          </a:stretch>
        </p:blipFill>
        <p:spPr>
          <a:xfrm>
            <a:off x="9470721" y="897764"/>
            <a:ext cx="2721279" cy="3716588"/>
          </a:xfrm>
          <a:prstGeom prst="rect">
            <a:avLst/>
          </a:prstGeom>
        </p:spPr>
      </p:pic>
    </p:spTree>
    <p:extLst>
      <p:ext uri="{BB962C8B-B14F-4D97-AF65-F5344CB8AC3E}">
        <p14:creationId xmlns:p14="http://schemas.microsoft.com/office/powerpoint/2010/main" val="10066622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B4CF7-23E8-2341-9E1F-B83A36B7448E}"/>
              </a:ext>
            </a:extLst>
          </p:cNvPr>
          <p:cNvSpPr>
            <a:spLocks noGrp="1"/>
          </p:cNvSpPr>
          <p:nvPr>
            <p:ph type="title"/>
          </p:nvPr>
        </p:nvSpPr>
        <p:spPr/>
        <p:txBody>
          <a:bodyPr/>
          <a:lstStyle/>
          <a:p>
            <a:r>
              <a:rPr lang="en-US" dirty="0"/>
              <a:t>Machine Learning Studio Assets</a:t>
            </a:r>
          </a:p>
        </p:txBody>
      </p:sp>
      <p:sp>
        <p:nvSpPr>
          <p:cNvPr id="5" name="Rectangle 4">
            <a:extLst>
              <a:ext uri="{FF2B5EF4-FFF2-40B4-BE49-F238E27FC236}">
                <a16:creationId xmlns:a16="http://schemas.microsoft.com/office/drawing/2014/main" id="{246F97DF-D94B-9A4C-A16B-112DDEEA2375}"/>
              </a:ext>
            </a:extLst>
          </p:cNvPr>
          <p:cNvSpPr/>
          <p:nvPr/>
        </p:nvSpPr>
        <p:spPr>
          <a:xfrm>
            <a:off x="406400" y="1018460"/>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Dataset</a:t>
            </a:r>
          </a:p>
        </p:txBody>
      </p:sp>
      <p:sp>
        <p:nvSpPr>
          <p:cNvPr id="6" name="Rectangle 5">
            <a:extLst>
              <a:ext uri="{FF2B5EF4-FFF2-40B4-BE49-F238E27FC236}">
                <a16:creationId xmlns:a16="http://schemas.microsoft.com/office/drawing/2014/main" id="{3C6F92AB-124E-BD41-9EB8-975B19E230F0}"/>
              </a:ext>
            </a:extLst>
          </p:cNvPr>
          <p:cNvSpPr/>
          <p:nvPr/>
        </p:nvSpPr>
        <p:spPr>
          <a:xfrm>
            <a:off x="406400" y="1887259"/>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Experiment</a:t>
            </a:r>
          </a:p>
        </p:txBody>
      </p:sp>
      <p:sp>
        <p:nvSpPr>
          <p:cNvPr id="7" name="Rectangle 6">
            <a:extLst>
              <a:ext uri="{FF2B5EF4-FFF2-40B4-BE49-F238E27FC236}">
                <a16:creationId xmlns:a16="http://schemas.microsoft.com/office/drawing/2014/main" id="{4E0A2426-B640-914B-8317-AD029A40C347}"/>
              </a:ext>
            </a:extLst>
          </p:cNvPr>
          <p:cNvSpPr/>
          <p:nvPr/>
        </p:nvSpPr>
        <p:spPr>
          <a:xfrm>
            <a:off x="432154" y="2802373"/>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Pipeline</a:t>
            </a:r>
          </a:p>
        </p:txBody>
      </p:sp>
      <p:sp>
        <p:nvSpPr>
          <p:cNvPr id="8" name="Rectangle 7">
            <a:extLst>
              <a:ext uri="{FF2B5EF4-FFF2-40B4-BE49-F238E27FC236}">
                <a16:creationId xmlns:a16="http://schemas.microsoft.com/office/drawing/2014/main" id="{327E2720-75BE-124C-8A49-3167E4927505}"/>
              </a:ext>
            </a:extLst>
          </p:cNvPr>
          <p:cNvSpPr/>
          <p:nvPr/>
        </p:nvSpPr>
        <p:spPr>
          <a:xfrm>
            <a:off x="457780" y="4625985"/>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Endpoint</a:t>
            </a:r>
          </a:p>
        </p:txBody>
      </p:sp>
      <p:sp>
        <p:nvSpPr>
          <p:cNvPr id="9" name="Rectangle 8">
            <a:extLst>
              <a:ext uri="{FF2B5EF4-FFF2-40B4-BE49-F238E27FC236}">
                <a16:creationId xmlns:a16="http://schemas.microsoft.com/office/drawing/2014/main" id="{2E6B84B2-5641-5C4D-A9DC-66AC5E36EEF2}"/>
              </a:ext>
            </a:extLst>
          </p:cNvPr>
          <p:cNvSpPr/>
          <p:nvPr/>
        </p:nvSpPr>
        <p:spPr>
          <a:xfrm>
            <a:off x="858249" y="5452883"/>
            <a:ext cx="4034557"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Realtime</a:t>
            </a:r>
          </a:p>
        </p:txBody>
      </p:sp>
      <p:sp>
        <p:nvSpPr>
          <p:cNvPr id="10" name="Rectangle 9">
            <a:extLst>
              <a:ext uri="{FF2B5EF4-FFF2-40B4-BE49-F238E27FC236}">
                <a16:creationId xmlns:a16="http://schemas.microsoft.com/office/drawing/2014/main" id="{777A4401-3A5D-4C46-8150-2CD7A5EEFE77}"/>
              </a:ext>
            </a:extLst>
          </p:cNvPr>
          <p:cNvSpPr/>
          <p:nvPr/>
        </p:nvSpPr>
        <p:spPr>
          <a:xfrm>
            <a:off x="5281917" y="5452883"/>
            <a:ext cx="4034557"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Pipeline</a:t>
            </a:r>
          </a:p>
        </p:txBody>
      </p:sp>
      <p:sp>
        <p:nvSpPr>
          <p:cNvPr id="11" name="Rectangle 10">
            <a:extLst>
              <a:ext uri="{FF2B5EF4-FFF2-40B4-BE49-F238E27FC236}">
                <a16:creationId xmlns:a16="http://schemas.microsoft.com/office/drawing/2014/main" id="{8E0DE489-8284-4D4B-8533-B2370FCFF742}"/>
              </a:ext>
            </a:extLst>
          </p:cNvPr>
          <p:cNvSpPr/>
          <p:nvPr/>
        </p:nvSpPr>
        <p:spPr>
          <a:xfrm>
            <a:off x="457780" y="3715285"/>
            <a:ext cx="9207862"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Model</a:t>
            </a:r>
          </a:p>
        </p:txBody>
      </p:sp>
    </p:spTree>
    <p:extLst>
      <p:ext uri="{BB962C8B-B14F-4D97-AF65-F5344CB8AC3E}">
        <p14:creationId xmlns:p14="http://schemas.microsoft.com/office/powerpoint/2010/main" val="10782664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4E1FF68C-039C-AC48-BA6A-206876D1B5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3272" y="0"/>
            <a:ext cx="9405455" cy="6085883"/>
          </a:xfrm>
          <a:prstGeom prst="rect">
            <a:avLst/>
          </a:prstGeom>
        </p:spPr>
      </p:pic>
    </p:spTree>
    <p:extLst>
      <p:ext uri="{BB962C8B-B14F-4D97-AF65-F5344CB8AC3E}">
        <p14:creationId xmlns:p14="http://schemas.microsoft.com/office/powerpoint/2010/main" val="30041248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091A0-B832-F640-8834-7EE85B8F5D2C}"/>
              </a:ext>
            </a:extLst>
          </p:cNvPr>
          <p:cNvSpPr>
            <a:spLocks noGrp="1"/>
          </p:cNvSpPr>
          <p:nvPr>
            <p:ph type="title"/>
          </p:nvPr>
        </p:nvSpPr>
        <p:spPr/>
        <p:txBody>
          <a:bodyPr/>
          <a:lstStyle/>
          <a:p>
            <a:r>
              <a:rPr lang="en-US" dirty="0"/>
              <a:t>Direct Statistical Models - Linear Regression</a:t>
            </a:r>
          </a:p>
        </p:txBody>
      </p:sp>
      <p:pic>
        <p:nvPicPr>
          <p:cNvPr id="7" name="Picture 6" descr="A screenshot of a social media post&#10;&#10;Description automatically generated">
            <a:extLst>
              <a:ext uri="{FF2B5EF4-FFF2-40B4-BE49-F238E27FC236}">
                <a16:creationId xmlns:a16="http://schemas.microsoft.com/office/drawing/2014/main" id="{67EEC87B-CAAD-724F-87A3-64271D62A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0" y="1390650"/>
            <a:ext cx="9245600" cy="4076700"/>
          </a:xfrm>
          <a:prstGeom prst="rect">
            <a:avLst/>
          </a:prstGeom>
        </p:spPr>
      </p:pic>
      <p:sp>
        <p:nvSpPr>
          <p:cNvPr id="8" name="TextBox 7">
            <a:extLst>
              <a:ext uri="{FF2B5EF4-FFF2-40B4-BE49-F238E27FC236}">
                <a16:creationId xmlns:a16="http://schemas.microsoft.com/office/drawing/2014/main" id="{A78927BB-B608-2948-B3E2-EE0F7F0C0DDC}"/>
              </a:ext>
            </a:extLst>
          </p:cNvPr>
          <p:cNvSpPr txBox="1"/>
          <p:nvPr/>
        </p:nvSpPr>
        <p:spPr>
          <a:xfrm>
            <a:off x="5125996" y="5687666"/>
            <a:ext cx="1806146" cy="523220"/>
          </a:xfrm>
          <a:prstGeom prst="rect">
            <a:avLst/>
          </a:prstGeom>
          <a:noFill/>
        </p:spPr>
        <p:txBody>
          <a:bodyPr wrap="square" rtlCol="0">
            <a:spAutoFit/>
          </a:bodyPr>
          <a:lstStyle/>
          <a:p>
            <a:r>
              <a:rPr lang="en-US" sz="2800" b="1" dirty="0"/>
              <a:t>y = mx + b</a:t>
            </a:r>
          </a:p>
        </p:txBody>
      </p:sp>
    </p:spTree>
    <p:extLst>
      <p:ext uri="{BB962C8B-B14F-4D97-AF65-F5344CB8AC3E}">
        <p14:creationId xmlns:p14="http://schemas.microsoft.com/office/powerpoint/2010/main" val="3402573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20032-9A71-7E42-A3FD-13CF4915D50F}"/>
              </a:ext>
            </a:extLst>
          </p:cNvPr>
          <p:cNvSpPr>
            <a:spLocks noGrp="1"/>
          </p:cNvSpPr>
          <p:nvPr>
            <p:ph type="title"/>
          </p:nvPr>
        </p:nvSpPr>
        <p:spPr/>
        <p:txBody>
          <a:bodyPr/>
          <a:lstStyle/>
          <a:p>
            <a:r>
              <a:rPr lang="en-US" dirty="0"/>
              <a:t>How is this figured out?</a:t>
            </a:r>
          </a:p>
        </p:txBody>
      </p:sp>
      <p:pic>
        <p:nvPicPr>
          <p:cNvPr id="5" name="Picture 4" descr="A screenshot of a computer&#10;&#10;Description automatically generated">
            <a:extLst>
              <a:ext uri="{FF2B5EF4-FFF2-40B4-BE49-F238E27FC236}">
                <a16:creationId xmlns:a16="http://schemas.microsoft.com/office/drawing/2014/main" id="{D5A21B4E-4964-5F45-8538-283A261F92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354" y="1030931"/>
            <a:ext cx="9245600" cy="4178300"/>
          </a:xfrm>
          <a:prstGeom prst="rect">
            <a:avLst/>
          </a:prstGeom>
        </p:spPr>
      </p:pic>
      <p:cxnSp>
        <p:nvCxnSpPr>
          <p:cNvPr id="7" name="Straight Connector 6">
            <a:extLst>
              <a:ext uri="{FF2B5EF4-FFF2-40B4-BE49-F238E27FC236}">
                <a16:creationId xmlns:a16="http://schemas.microsoft.com/office/drawing/2014/main" id="{5767B2DA-830D-DE48-81BA-AAE0524E9595}"/>
              </a:ext>
            </a:extLst>
          </p:cNvPr>
          <p:cNvCxnSpPr>
            <a:cxnSpLocks/>
          </p:cNvCxnSpPr>
          <p:nvPr/>
        </p:nvCxnSpPr>
        <p:spPr>
          <a:xfrm flipV="1">
            <a:off x="3076833" y="3886715"/>
            <a:ext cx="6170141" cy="11687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6FDBBFA-03B8-4840-9218-07171D2FDC2C}"/>
              </a:ext>
            </a:extLst>
          </p:cNvPr>
          <p:cNvCxnSpPr/>
          <p:nvPr/>
        </p:nvCxnSpPr>
        <p:spPr>
          <a:xfrm flipV="1">
            <a:off x="3089190" y="3144795"/>
            <a:ext cx="0" cy="846438"/>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B8A25AE-3BDC-4846-90C6-A4A6AC7B2EAE}"/>
              </a:ext>
            </a:extLst>
          </p:cNvPr>
          <p:cNvCxnSpPr>
            <a:cxnSpLocks/>
          </p:cNvCxnSpPr>
          <p:nvPr/>
        </p:nvCxnSpPr>
        <p:spPr>
          <a:xfrm flipV="1">
            <a:off x="4341342" y="3272481"/>
            <a:ext cx="0" cy="718752"/>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59C9560-5615-A34F-AA4B-072470F31699}"/>
              </a:ext>
            </a:extLst>
          </p:cNvPr>
          <p:cNvCxnSpPr/>
          <p:nvPr/>
        </p:nvCxnSpPr>
        <p:spPr>
          <a:xfrm flipV="1">
            <a:off x="5577017" y="3120081"/>
            <a:ext cx="0" cy="846438"/>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3C93C70-FCA7-BE42-B99D-489930F4055E}"/>
              </a:ext>
            </a:extLst>
          </p:cNvPr>
          <p:cNvCxnSpPr/>
          <p:nvPr/>
        </p:nvCxnSpPr>
        <p:spPr>
          <a:xfrm flipV="1">
            <a:off x="6800336" y="3089189"/>
            <a:ext cx="0" cy="846438"/>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2C4CE3C-24F5-0E4F-AF2F-2FF8E35BF57A}"/>
              </a:ext>
            </a:extLst>
          </p:cNvPr>
          <p:cNvCxnSpPr>
            <a:cxnSpLocks/>
          </p:cNvCxnSpPr>
          <p:nvPr/>
        </p:nvCxnSpPr>
        <p:spPr>
          <a:xfrm flipV="1">
            <a:off x="8023654" y="2991365"/>
            <a:ext cx="0" cy="944262"/>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EAB862-AA54-4744-99DE-0EFB68EB27AE}"/>
              </a:ext>
            </a:extLst>
          </p:cNvPr>
          <p:cNvCxnSpPr/>
          <p:nvPr/>
        </p:nvCxnSpPr>
        <p:spPr>
          <a:xfrm flipV="1">
            <a:off x="9246974" y="3040277"/>
            <a:ext cx="0" cy="846438"/>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CBDECFD-00AE-204A-9DB1-A797B117EED8}"/>
              </a:ext>
            </a:extLst>
          </p:cNvPr>
          <p:cNvCxnSpPr>
            <a:cxnSpLocks/>
          </p:cNvCxnSpPr>
          <p:nvPr/>
        </p:nvCxnSpPr>
        <p:spPr>
          <a:xfrm flipV="1">
            <a:off x="3076832" y="1952711"/>
            <a:ext cx="6170142" cy="2260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83B1163-9BFE-7643-BC18-032F7B523E8D}"/>
              </a:ext>
            </a:extLst>
          </p:cNvPr>
          <p:cNvCxnSpPr>
            <a:cxnSpLocks/>
          </p:cNvCxnSpPr>
          <p:nvPr/>
        </p:nvCxnSpPr>
        <p:spPr>
          <a:xfrm flipV="1">
            <a:off x="9246974" y="1952711"/>
            <a:ext cx="0" cy="1130471"/>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0D8AF25-E461-D44C-9500-F83769B9F615}"/>
              </a:ext>
            </a:extLst>
          </p:cNvPr>
          <p:cNvCxnSpPr>
            <a:cxnSpLocks/>
          </p:cNvCxnSpPr>
          <p:nvPr/>
        </p:nvCxnSpPr>
        <p:spPr>
          <a:xfrm flipV="1">
            <a:off x="8023654" y="2421924"/>
            <a:ext cx="0" cy="569441"/>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9B92D26-42AC-504E-AEE4-82A1120F3240}"/>
              </a:ext>
            </a:extLst>
          </p:cNvPr>
          <p:cNvCxnSpPr>
            <a:cxnSpLocks/>
          </p:cNvCxnSpPr>
          <p:nvPr/>
        </p:nvCxnSpPr>
        <p:spPr>
          <a:xfrm flipV="1">
            <a:off x="6800336" y="2842054"/>
            <a:ext cx="0" cy="278027"/>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B38B97F-2613-D140-8D33-5828235D51F8}"/>
              </a:ext>
            </a:extLst>
          </p:cNvPr>
          <p:cNvCxnSpPr>
            <a:cxnSpLocks/>
          </p:cNvCxnSpPr>
          <p:nvPr/>
        </p:nvCxnSpPr>
        <p:spPr>
          <a:xfrm flipV="1">
            <a:off x="5577017" y="3120081"/>
            <a:ext cx="0" cy="195649"/>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D78D9B7-153F-AB4E-A0A8-719C72FF9F82}"/>
              </a:ext>
            </a:extLst>
          </p:cNvPr>
          <p:cNvCxnSpPr>
            <a:cxnSpLocks/>
          </p:cNvCxnSpPr>
          <p:nvPr/>
        </p:nvCxnSpPr>
        <p:spPr>
          <a:xfrm flipV="1">
            <a:off x="4337225" y="3272481"/>
            <a:ext cx="0" cy="485003"/>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168147-CA2F-D84D-A674-5BCE0A6E6C49}"/>
              </a:ext>
            </a:extLst>
          </p:cNvPr>
          <p:cNvCxnSpPr>
            <a:cxnSpLocks/>
          </p:cNvCxnSpPr>
          <p:nvPr/>
        </p:nvCxnSpPr>
        <p:spPr>
          <a:xfrm flipV="1">
            <a:off x="3088556" y="3144795"/>
            <a:ext cx="0" cy="1068859"/>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4E79CCC-04B6-964B-83D5-7D899F4222C1}"/>
              </a:ext>
            </a:extLst>
          </p:cNvPr>
          <p:cNvCxnSpPr>
            <a:cxnSpLocks/>
          </p:cNvCxnSpPr>
          <p:nvPr/>
        </p:nvCxnSpPr>
        <p:spPr>
          <a:xfrm flipV="1">
            <a:off x="3101546" y="2938935"/>
            <a:ext cx="6145428" cy="33354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CF07B3-B2FB-534F-998A-9BEAC5F7B93D}"/>
              </a:ext>
            </a:extLst>
          </p:cNvPr>
          <p:cNvCxnSpPr>
            <a:cxnSpLocks/>
          </p:cNvCxnSpPr>
          <p:nvPr/>
        </p:nvCxnSpPr>
        <p:spPr>
          <a:xfrm flipV="1">
            <a:off x="3112135" y="3144796"/>
            <a:ext cx="0" cy="12768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17247CD-B127-9B41-8FEE-BD91298D607C}"/>
              </a:ext>
            </a:extLst>
          </p:cNvPr>
          <p:cNvCxnSpPr>
            <a:cxnSpLocks/>
          </p:cNvCxnSpPr>
          <p:nvPr/>
        </p:nvCxnSpPr>
        <p:spPr>
          <a:xfrm flipV="1">
            <a:off x="4336883" y="3206262"/>
            <a:ext cx="0" cy="66219"/>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477BCF2-6866-DA48-8A7A-1D577EDCCE90}"/>
              </a:ext>
            </a:extLst>
          </p:cNvPr>
          <p:cNvCxnSpPr>
            <a:cxnSpLocks/>
          </p:cNvCxnSpPr>
          <p:nvPr/>
        </p:nvCxnSpPr>
        <p:spPr>
          <a:xfrm flipV="1">
            <a:off x="5576675" y="3083182"/>
            <a:ext cx="0" cy="35869"/>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FE6EFD2-07D9-164B-B713-32DE351C43E8}"/>
              </a:ext>
            </a:extLst>
          </p:cNvPr>
          <p:cNvCxnSpPr>
            <a:cxnSpLocks/>
          </p:cNvCxnSpPr>
          <p:nvPr/>
        </p:nvCxnSpPr>
        <p:spPr>
          <a:xfrm flipV="1">
            <a:off x="6800336" y="3040277"/>
            <a:ext cx="0" cy="60839"/>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889DF13-3191-E942-9FF3-542A110F0DB3}"/>
              </a:ext>
            </a:extLst>
          </p:cNvPr>
          <p:cNvCxnSpPr>
            <a:cxnSpLocks/>
          </p:cNvCxnSpPr>
          <p:nvPr/>
        </p:nvCxnSpPr>
        <p:spPr>
          <a:xfrm flipV="1">
            <a:off x="9246632" y="2927522"/>
            <a:ext cx="0" cy="127685"/>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26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18"/>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31"/>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9"/>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7"/>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5"/>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3"/>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2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091A0-B832-F640-8834-7EE85B8F5D2C}"/>
              </a:ext>
            </a:extLst>
          </p:cNvPr>
          <p:cNvSpPr>
            <a:spLocks noGrp="1"/>
          </p:cNvSpPr>
          <p:nvPr>
            <p:ph type="title"/>
          </p:nvPr>
        </p:nvSpPr>
        <p:spPr/>
        <p:txBody>
          <a:bodyPr/>
          <a:lstStyle/>
          <a:p>
            <a:r>
              <a:rPr lang="en-US" dirty="0"/>
              <a:t>How about this point?</a:t>
            </a:r>
          </a:p>
        </p:txBody>
      </p:sp>
      <p:pic>
        <p:nvPicPr>
          <p:cNvPr id="7" name="Picture 6" descr="A screenshot of a social media post&#10;&#10;Description automatically generated">
            <a:extLst>
              <a:ext uri="{FF2B5EF4-FFF2-40B4-BE49-F238E27FC236}">
                <a16:creationId xmlns:a16="http://schemas.microsoft.com/office/drawing/2014/main" id="{67EEC87B-CAAD-724F-87A3-64271D62A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200" y="1390650"/>
            <a:ext cx="9245600" cy="4076700"/>
          </a:xfrm>
          <a:prstGeom prst="rect">
            <a:avLst/>
          </a:prstGeom>
        </p:spPr>
      </p:pic>
      <p:cxnSp>
        <p:nvCxnSpPr>
          <p:cNvPr id="4" name="Straight Connector 3">
            <a:extLst>
              <a:ext uri="{FF2B5EF4-FFF2-40B4-BE49-F238E27FC236}">
                <a16:creationId xmlns:a16="http://schemas.microsoft.com/office/drawing/2014/main" id="{519B3AB2-6574-6446-9CC8-3DCD5C390001}"/>
              </a:ext>
            </a:extLst>
          </p:cNvPr>
          <p:cNvCxnSpPr>
            <a:cxnSpLocks/>
          </p:cNvCxnSpPr>
          <p:nvPr/>
        </p:nvCxnSpPr>
        <p:spPr>
          <a:xfrm flipV="1">
            <a:off x="9223899" y="3273468"/>
            <a:ext cx="924271" cy="37906"/>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485F2C5-BF77-5647-81DB-37D988FF51A8}"/>
              </a:ext>
            </a:extLst>
          </p:cNvPr>
          <p:cNvSpPr/>
          <p:nvPr/>
        </p:nvSpPr>
        <p:spPr>
          <a:xfrm>
            <a:off x="10116855" y="2273604"/>
            <a:ext cx="62630" cy="58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9B19881-1062-9349-9178-CB83BFBCD4E0}"/>
              </a:ext>
            </a:extLst>
          </p:cNvPr>
          <p:cNvCxnSpPr>
            <a:stCxn id="9" idx="4"/>
          </p:cNvCxnSpPr>
          <p:nvPr/>
        </p:nvCxnSpPr>
        <p:spPr>
          <a:xfrm>
            <a:off x="10148170" y="2332059"/>
            <a:ext cx="0" cy="9414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A0A57A1-DDD6-F84C-8AF1-693E8E03AEF9}"/>
              </a:ext>
            </a:extLst>
          </p:cNvPr>
          <p:cNvSpPr txBox="1"/>
          <p:nvPr/>
        </p:nvSpPr>
        <p:spPr>
          <a:xfrm>
            <a:off x="5027966" y="5629275"/>
            <a:ext cx="2238375" cy="369332"/>
          </a:xfrm>
          <a:prstGeom prst="rect">
            <a:avLst/>
          </a:prstGeom>
          <a:noFill/>
        </p:spPr>
        <p:txBody>
          <a:bodyPr wrap="square" rtlCol="0">
            <a:spAutoFit/>
          </a:bodyPr>
          <a:lstStyle/>
          <a:p>
            <a:r>
              <a:rPr lang="en-US" dirty="0"/>
              <a:t>Standard Deviation</a:t>
            </a:r>
          </a:p>
        </p:txBody>
      </p:sp>
    </p:spTree>
    <p:extLst>
      <p:ext uri="{BB962C8B-B14F-4D97-AF65-F5344CB8AC3E}">
        <p14:creationId xmlns:p14="http://schemas.microsoft.com/office/powerpoint/2010/main" val="283483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00201"/>
            <a:ext cx="8270709" cy="4525963"/>
          </a:xfrm>
        </p:spPr>
        <p:txBody>
          <a:bodyPr vert="horz" wrap="square" lIns="91440" tIns="45720" rIns="91440" bIns="45720" numCol="1" rtlCol="0" anchor="t" anchorCtr="0" compatLnSpc="1">
            <a:prstTxWarp prst="textNoShape">
              <a:avLst/>
            </a:prstTxWarp>
            <a:noAutofit/>
          </a:bodyPr>
          <a:lstStyle/>
          <a:p>
            <a:r>
              <a:rPr lang="en-US" sz="3600" dirty="0"/>
              <a:t>Require huge amounts of clean, accurate &amp; contextual data</a:t>
            </a:r>
          </a:p>
          <a:p>
            <a:r>
              <a:rPr lang="en-US" sz="3600" dirty="0"/>
              <a:t>Tend to be task specific </a:t>
            </a:r>
          </a:p>
          <a:p>
            <a:r>
              <a:rPr lang="en-US" sz="3600" dirty="0"/>
              <a:t>Require lots of domain specific knowledge</a:t>
            </a:r>
          </a:p>
          <a:p>
            <a:r>
              <a:rPr lang="en-US" sz="3600" dirty="0"/>
              <a:t>Cannot handle nuance &amp; causation  </a:t>
            </a:r>
          </a:p>
          <a:p>
            <a:r>
              <a:rPr lang="en-US" sz="3600" dirty="0"/>
              <a:t>Black box</a:t>
            </a:r>
          </a:p>
        </p:txBody>
      </p:sp>
      <p:sp>
        <p:nvSpPr>
          <p:cNvPr id="3" name="Title 2"/>
          <p:cNvSpPr>
            <a:spLocks noGrp="1"/>
          </p:cNvSpPr>
          <p:nvPr>
            <p:ph type="title"/>
          </p:nvPr>
        </p:nvSpPr>
        <p:spPr/>
        <p:txBody>
          <a:bodyPr/>
          <a:lstStyle/>
          <a:p>
            <a:r>
              <a:rPr lang="en-US"/>
              <a:t>Challenges &amp; Weaknesses of AI</a:t>
            </a:r>
          </a:p>
        </p:txBody>
      </p:sp>
      <p:pic>
        <p:nvPicPr>
          <p:cNvPr id="4" name="Picture 3">
            <a:extLst>
              <a:ext uri="{FF2B5EF4-FFF2-40B4-BE49-F238E27FC236}">
                <a16:creationId xmlns:a16="http://schemas.microsoft.com/office/drawing/2014/main" id="{8D05412D-67DE-254A-AFEF-87F1A64270F5}"/>
              </a:ext>
            </a:extLst>
          </p:cNvPr>
          <p:cNvPicPr>
            <a:picLocks noChangeAspect="1"/>
          </p:cNvPicPr>
          <p:nvPr/>
        </p:nvPicPr>
        <p:blipFill>
          <a:blip r:embed="rId3"/>
          <a:stretch>
            <a:fillRect/>
          </a:stretch>
        </p:blipFill>
        <p:spPr>
          <a:xfrm>
            <a:off x="8208235" y="1600201"/>
            <a:ext cx="3872836" cy="3238659"/>
          </a:xfrm>
          <a:prstGeom prst="rect">
            <a:avLst/>
          </a:prstGeom>
        </p:spPr>
      </p:pic>
    </p:spTree>
    <p:extLst>
      <p:ext uri="{BB962C8B-B14F-4D97-AF65-F5344CB8AC3E}">
        <p14:creationId xmlns:p14="http://schemas.microsoft.com/office/powerpoint/2010/main" val="4801538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Demo 3: Creating a Custom Model using Azure Machine Learning Studio</a:t>
            </a:r>
          </a:p>
        </p:txBody>
      </p:sp>
    </p:spTree>
    <p:extLst>
      <p:ext uri="{BB962C8B-B14F-4D97-AF65-F5344CB8AC3E}">
        <p14:creationId xmlns:p14="http://schemas.microsoft.com/office/powerpoint/2010/main" val="34884035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Lab 6: Using Azure Machine Learning Studio (35 minutes)</a:t>
            </a:r>
          </a:p>
        </p:txBody>
      </p:sp>
    </p:spTree>
    <p:extLst>
      <p:ext uri="{BB962C8B-B14F-4D97-AF65-F5344CB8AC3E}">
        <p14:creationId xmlns:p14="http://schemas.microsoft.com/office/powerpoint/2010/main" val="34381045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D7A72-3239-5742-844A-0446DAEC66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53C791-741A-D840-B1AE-33245AF3112C}"/>
              </a:ext>
            </a:extLst>
          </p:cNvPr>
          <p:cNvSpPr>
            <a:spLocks noGrp="1"/>
          </p:cNvSpPr>
          <p:nvPr>
            <p:ph idx="1"/>
          </p:nvPr>
        </p:nvSpPr>
        <p:spPr/>
        <p:txBody>
          <a:bodyPr/>
          <a:lstStyle/>
          <a:p>
            <a:r>
              <a:rPr lang="en-US" dirty="0"/>
              <a:t>Q &amp; A</a:t>
            </a:r>
          </a:p>
        </p:txBody>
      </p:sp>
    </p:spTree>
    <p:extLst>
      <p:ext uri="{BB962C8B-B14F-4D97-AF65-F5344CB8AC3E}">
        <p14:creationId xmlns:p14="http://schemas.microsoft.com/office/powerpoint/2010/main" val="1493233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B59E-057A-DA4D-9A36-EB5BE2445B0F}"/>
              </a:ext>
            </a:extLst>
          </p:cNvPr>
          <p:cNvSpPr>
            <a:spLocks noGrp="1"/>
          </p:cNvSpPr>
          <p:nvPr>
            <p:ph type="title"/>
          </p:nvPr>
        </p:nvSpPr>
        <p:spPr/>
        <p:txBody>
          <a:bodyPr/>
          <a:lstStyle/>
          <a:p>
            <a:r>
              <a:rPr lang="en-US" dirty="0"/>
              <a:t>Are these the same?</a:t>
            </a:r>
          </a:p>
        </p:txBody>
      </p:sp>
      <p:sp>
        <p:nvSpPr>
          <p:cNvPr id="4" name="Rectangle 3">
            <a:extLst>
              <a:ext uri="{FF2B5EF4-FFF2-40B4-BE49-F238E27FC236}">
                <a16:creationId xmlns:a16="http://schemas.microsoft.com/office/drawing/2014/main" id="{18626720-F8BF-564E-8C67-91A6FBF9C6E4}"/>
              </a:ext>
            </a:extLst>
          </p:cNvPr>
          <p:cNvSpPr/>
          <p:nvPr/>
        </p:nvSpPr>
        <p:spPr>
          <a:xfrm>
            <a:off x="838200" y="1690689"/>
            <a:ext cx="6257291" cy="62662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Artificial Intelligence</a:t>
            </a:r>
          </a:p>
        </p:txBody>
      </p:sp>
      <p:sp>
        <p:nvSpPr>
          <p:cNvPr id="5" name="Rectangle 4">
            <a:extLst>
              <a:ext uri="{FF2B5EF4-FFF2-40B4-BE49-F238E27FC236}">
                <a16:creationId xmlns:a16="http://schemas.microsoft.com/office/drawing/2014/main" id="{D8074177-5F39-5E44-AAD2-F29EB99C13C2}"/>
              </a:ext>
            </a:extLst>
          </p:cNvPr>
          <p:cNvSpPr/>
          <p:nvPr/>
        </p:nvSpPr>
        <p:spPr>
          <a:xfrm>
            <a:off x="838200" y="2437819"/>
            <a:ext cx="6257291"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Machine Learning</a:t>
            </a:r>
          </a:p>
        </p:txBody>
      </p:sp>
      <p:sp>
        <p:nvSpPr>
          <p:cNvPr id="6" name="Rectangle 5">
            <a:extLst>
              <a:ext uri="{FF2B5EF4-FFF2-40B4-BE49-F238E27FC236}">
                <a16:creationId xmlns:a16="http://schemas.microsoft.com/office/drawing/2014/main" id="{129141FB-3065-E749-B881-27359DD876AA}"/>
              </a:ext>
            </a:extLst>
          </p:cNvPr>
          <p:cNvSpPr/>
          <p:nvPr/>
        </p:nvSpPr>
        <p:spPr>
          <a:xfrm>
            <a:off x="838200" y="3184949"/>
            <a:ext cx="6257291"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Bot</a:t>
            </a:r>
          </a:p>
        </p:txBody>
      </p:sp>
      <p:pic>
        <p:nvPicPr>
          <p:cNvPr id="7" name="Picture 6">
            <a:extLst>
              <a:ext uri="{FF2B5EF4-FFF2-40B4-BE49-F238E27FC236}">
                <a16:creationId xmlns:a16="http://schemas.microsoft.com/office/drawing/2014/main" id="{72657216-94AD-4C46-88AA-4B29A11CC258}"/>
              </a:ext>
            </a:extLst>
          </p:cNvPr>
          <p:cNvPicPr>
            <a:picLocks noChangeAspect="1"/>
          </p:cNvPicPr>
          <p:nvPr/>
        </p:nvPicPr>
        <p:blipFill>
          <a:blip r:embed="rId3"/>
          <a:stretch>
            <a:fillRect/>
          </a:stretch>
        </p:blipFill>
        <p:spPr>
          <a:xfrm>
            <a:off x="7848299" y="1330796"/>
            <a:ext cx="4334933" cy="4334933"/>
          </a:xfrm>
          <a:prstGeom prst="rect">
            <a:avLst/>
          </a:prstGeom>
        </p:spPr>
      </p:pic>
    </p:spTree>
    <p:extLst>
      <p:ext uri="{BB962C8B-B14F-4D97-AF65-F5344CB8AC3E}">
        <p14:creationId xmlns:p14="http://schemas.microsoft.com/office/powerpoint/2010/main" val="972014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AB3577-807F-410E-B82D-47B9F208E31C}"/>
              </a:ext>
            </a:extLst>
          </p:cNvPr>
          <p:cNvSpPr>
            <a:spLocks noGrp="1"/>
          </p:cNvSpPr>
          <p:nvPr>
            <p:ph type="title"/>
          </p:nvPr>
        </p:nvSpPr>
        <p:spPr/>
        <p:txBody>
          <a:bodyPr/>
          <a:lstStyle/>
          <a:p>
            <a:r>
              <a:rPr lang="en-US"/>
              <a:t>What is it being used for?</a:t>
            </a:r>
          </a:p>
        </p:txBody>
      </p:sp>
      <p:graphicFrame>
        <p:nvGraphicFramePr>
          <p:cNvPr id="4" name="Diagram 3">
            <a:extLst>
              <a:ext uri="{FF2B5EF4-FFF2-40B4-BE49-F238E27FC236}">
                <a16:creationId xmlns:a16="http://schemas.microsoft.com/office/drawing/2014/main" id="{B808039E-5F0B-4A38-B8CA-82D3A5C56CE0}"/>
              </a:ext>
            </a:extLst>
          </p:cNvPr>
          <p:cNvGraphicFramePr/>
          <p:nvPr/>
        </p:nvGraphicFramePr>
        <p:xfrm>
          <a:off x="500735" y="1471296"/>
          <a:ext cx="11430000" cy="4810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21BF3567-03A4-AE40-B277-BDFB5B41B62E}"/>
              </a:ext>
            </a:extLst>
          </p:cNvPr>
          <p:cNvGrpSpPr/>
          <p:nvPr/>
        </p:nvGrpSpPr>
        <p:grpSpPr>
          <a:xfrm>
            <a:off x="611504" y="1326636"/>
            <a:ext cx="3357563" cy="1641477"/>
            <a:chOff x="542924" y="766566"/>
            <a:chExt cx="3357562" cy="1641477"/>
          </a:xfrm>
        </p:grpSpPr>
        <p:sp>
          <p:nvSpPr>
            <p:cNvPr id="10" name="Rectangle 9">
              <a:extLst>
                <a:ext uri="{FF2B5EF4-FFF2-40B4-BE49-F238E27FC236}">
                  <a16:creationId xmlns:a16="http://schemas.microsoft.com/office/drawing/2014/main" id="{33A51856-1F65-4643-9248-9B9D16ED6F7A}"/>
                </a:ext>
              </a:extLst>
            </p:cNvPr>
            <p:cNvSpPr/>
            <p:nvPr/>
          </p:nvSpPr>
          <p:spPr>
            <a:xfrm>
              <a:off x="542924" y="1085851"/>
              <a:ext cx="3357562" cy="13221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FFF3ED61-7BE7-F64D-A198-1C41117DFF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6199" y="766566"/>
              <a:ext cx="1612900" cy="1612900"/>
            </a:xfrm>
            <a:prstGeom prst="rect">
              <a:avLst/>
            </a:prstGeom>
          </p:spPr>
        </p:pic>
      </p:grpSp>
      <p:pic>
        <p:nvPicPr>
          <p:cNvPr id="13" name="Picture 12">
            <a:extLst>
              <a:ext uri="{FF2B5EF4-FFF2-40B4-BE49-F238E27FC236}">
                <a16:creationId xmlns:a16="http://schemas.microsoft.com/office/drawing/2014/main" id="{36EBD5B7-331E-BE4E-B866-4321453723D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8656" b="4817"/>
          <a:stretch/>
        </p:blipFill>
        <p:spPr>
          <a:xfrm>
            <a:off x="4536953" y="1645922"/>
            <a:ext cx="3357771" cy="1293615"/>
          </a:xfrm>
          <a:prstGeom prst="rect">
            <a:avLst/>
          </a:prstGeom>
        </p:spPr>
      </p:pic>
      <p:pic>
        <p:nvPicPr>
          <p:cNvPr id="16" name="Picture 15">
            <a:extLst>
              <a:ext uri="{FF2B5EF4-FFF2-40B4-BE49-F238E27FC236}">
                <a16:creationId xmlns:a16="http://schemas.microsoft.com/office/drawing/2014/main" id="{49F92A1B-7D4A-594C-B817-D6C58FE1B84B}"/>
              </a:ext>
            </a:extLst>
          </p:cNvPr>
          <p:cNvPicPr>
            <a:picLocks noChangeAspect="1"/>
          </p:cNvPicPr>
          <p:nvPr/>
        </p:nvPicPr>
        <p:blipFill rotWithShape="1">
          <a:blip r:embed="rId9">
            <a:extLst>
              <a:ext uri="{28A0092B-C50C-407E-A947-70E740481C1C}">
                <a14:useLocalDpi xmlns:a14="http://schemas.microsoft.com/office/drawing/2010/main" val="0"/>
              </a:ext>
            </a:extLst>
          </a:blip>
          <a:srcRect b="40563"/>
          <a:stretch/>
        </p:blipFill>
        <p:spPr>
          <a:xfrm>
            <a:off x="4536953" y="4155760"/>
            <a:ext cx="3357771" cy="1322192"/>
          </a:xfrm>
          <a:prstGeom prst="rect">
            <a:avLst/>
          </a:prstGeom>
        </p:spPr>
      </p:pic>
      <p:pic>
        <p:nvPicPr>
          <p:cNvPr id="22" name="Picture 21">
            <a:extLst>
              <a:ext uri="{FF2B5EF4-FFF2-40B4-BE49-F238E27FC236}">
                <a16:creationId xmlns:a16="http://schemas.microsoft.com/office/drawing/2014/main" id="{9C426FBA-EB39-8E4F-9103-F20DBC23E6C7}"/>
              </a:ext>
            </a:extLst>
          </p:cNvPr>
          <p:cNvPicPr>
            <a:picLocks noChangeAspect="1"/>
          </p:cNvPicPr>
          <p:nvPr/>
        </p:nvPicPr>
        <p:blipFill rotWithShape="1">
          <a:blip r:embed="rId10">
            <a:extLst>
              <a:ext uri="{28A0092B-C50C-407E-A947-70E740481C1C}">
                <a14:useLocalDpi xmlns:a14="http://schemas.microsoft.com/office/drawing/2010/main" val="0"/>
              </a:ext>
            </a:extLst>
          </a:blip>
          <a:srcRect t="21146" b="21146"/>
          <a:stretch/>
        </p:blipFill>
        <p:spPr>
          <a:xfrm>
            <a:off x="8465652" y="4155760"/>
            <a:ext cx="3357563" cy="1090611"/>
          </a:xfrm>
          <a:prstGeom prst="rect">
            <a:avLst/>
          </a:prstGeom>
        </p:spPr>
      </p:pic>
      <p:sp>
        <p:nvSpPr>
          <p:cNvPr id="17" name="Rectangle 16">
            <a:extLst>
              <a:ext uri="{FF2B5EF4-FFF2-40B4-BE49-F238E27FC236}">
                <a16:creationId xmlns:a16="http://schemas.microsoft.com/office/drawing/2014/main" id="{07289C44-A17E-5943-B8F4-88C476CCEB9E}"/>
              </a:ext>
            </a:extLst>
          </p:cNvPr>
          <p:cNvSpPr/>
          <p:nvPr/>
        </p:nvSpPr>
        <p:spPr>
          <a:xfrm>
            <a:off x="8465652" y="1645921"/>
            <a:ext cx="3357563" cy="1090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0" name="Picture 19">
            <a:extLst>
              <a:ext uri="{FF2B5EF4-FFF2-40B4-BE49-F238E27FC236}">
                <a16:creationId xmlns:a16="http://schemas.microsoft.com/office/drawing/2014/main" id="{CEF03A51-2D18-7A40-B0D7-2210112C03A1}"/>
              </a:ext>
            </a:extLst>
          </p:cNvPr>
          <p:cNvPicPr>
            <a:picLocks noChangeAspect="1"/>
          </p:cNvPicPr>
          <p:nvPr/>
        </p:nvPicPr>
        <p:blipFill rotWithShape="1">
          <a:blip r:embed="rId11">
            <a:extLst>
              <a:ext uri="{28A0092B-C50C-407E-A947-70E740481C1C}">
                <a14:useLocalDpi xmlns:a14="http://schemas.microsoft.com/office/drawing/2010/main" val="0"/>
              </a:ext>
            </a:extLst>
          </a:blip>
          <a:srcRect t="8113" b="35580"/>
          <a:stretch/>
        </p:blipFill>
        <p:spPr>
          <a:xfrm>
            <a:off x="611506" y="4155760"/>
            <a:ext cx="3354519" cy="1322192"/>
          </a:xfrm>
          <a:prstGeom prst="rect">
            <a:avLst/>
          </a:prstGeom>
        </p:spPr>
      </p:pic>
      <p:pic>
        <p:nvPicPr>
          <p:cNvPr id="25" name="Picture 24">
            <a:extLst>
              <a:ext uri="{FF2B5EF4-FFF2-40B4-BE49-F238E27FC236}">
                <a16:creationId xmlns:a16="http://schemas.microsoft.com/office/drawing/2014/main" id="{8E49B5FE-429C-2E4A-AEC5-4C03DFA8D81F}"/>
              </a:ext>
            </a:extLst>
          </p:cNvPr>
          <p:cNvPicPr>
            <a:picLocks noChangeAspect="1"/>
          </p:cNvPicPr>
          <p:nvPr/>
        </p:nvPicPr>
        <p:blipFill rotWithShape="1">
          <a:blip r:embed="rId12">
            <a:extLst>
              <a:ext uri="{28A0092B-C50C-407E-A947-70E740481C1C}">
                <a14:useLocalDpi xmlns:a14="http://schemas.microsoft.com/office/drawing/2010/main" val="0"/>
              </a:ext>
            </a:extLst>
          </a:blip>
          <a:srcRect l="3519" t="19964" r="6030" b="11844"/>
          <a:stretch/>
        </p:blipFill>
        <p:spPr>
          <a:xfrm>
            <a:off x="8941118" y="1645921"/>
            <a:ext cx="2571751" cy="1090611"/>
          </a:xfrm>
          <a:prstGeom prst="rect">
            <a:avLst/>
          </a:prstGeom>
        </p:spPr>
      </p:pic>
    </p:spTree>
    <p:extLst>
      <p:ext uri="{BB962C8B-B14F-4D97-AF65-F5344CB8AC3E}">
        <p14:creationId xmlns:p14="http://schemas.microsoft.com/office/powerpoint/2010/main" val="5032775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9A0F4F-85E4-E742-9B81-5C467E4BF61A}"/>
              </a:ext>
            </a:extLst>
          </p:cNvPr>
          <p:cNvPicPr>
            <a:picLocks noChangeAspect="1"/>
          </p:cNvPicPr>
          <p:nvPr/>
        </p:nvPicPr>
        <p:blipFill>
          <a:blip r:embed="rId3"/>
          <a:stretch>
            <a:fillRect/>
          </a:stretch>
        </p:blipFill>
        <p:spPr>
          <a:xfrm>
            <a:off x="6096000" y="1305335"/>
            <a:ext cx="7620000" cy="4000500"/>
          </a:xfrm>
          <a:prstGeom prst="rect">
            <a:avLst/>
          </a:prstGeom>
        </p:spPr>
      </p:pic>
      <p:sp>
        <p:nvSpPr>
          <p:cNvPr id="2" name="Title 1">
            <a:extLst>
              <a:ext uri="{FF2B5EF4-FFF2-40B4-BE49-F238E27FC236}">
                <a16:creationId xmlns:a16="http://schemas.microsoft.com/office/drawing/2014/main" id="{495109D7-B7A9-E244-9A00-E3EB20CD76CD}"/>
              </a:ext>
            </a:extLst>
          </p:cNvPr>
          <p:cNvSpPr>
            <a:spLocks noGrp="1"/>
          </p:cNvSpPr>
          <p:nvPr>
            <p:ph type="title"/>
          </p:nvPr>
        </p:nvSpPr>
        <p:spPr/>
        <p:txBody>
          <a:bodyPr/>
          <a:lstStyle/>
          <a:p>
            <a:r>
              <a:rPr lang="en-US" dirty="0"/>
              <a:t>Key Terms</a:t>
            </a:r>
          </a:p>
        </p:txBody>
      </p:sp>
      <p:sp>
        <p:nvSpPr>
          <p:cNvPr id="4" name="Rectangle 3">
            <a:extLst>
              <a:ext uri="{FF2B5EF4-FFF2-40B4-BE49-F238E27FC236}">
                <a16:creationId xmlns:a16="http://schemas.microsoft.com/office/drawing/2014/main" id="{C4395EFC-A46F-8744-90B4-A116DC4EA62E}"/>
              </a:ext>
            </a:extLst>
          </p:cNvPr>
          <p:cNvSpPr/>
          <p:nvPr/>
        </p:nvSpPr>
        <p:spPr>
          <a:xfrm>
            <a:off x="838200" y="1690689"/>
            <a:ext cx="6257291"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Feature Extraction</a:t>
            </a:r>
          </a:p>
        </p:txBody>
      </p:sp>
      <p:sp>
        <p:nvSpPr>
          <p:cNvPr id="5" name="Rectangle 4">
            <a:extLst>
              <a:ext uri="{FF2B5EF4-FFF2-40B4-BE49-F238E27FC236}">
                <a16:creationId xmlns:a16="http://schemas.microsoft.com/office/drawing/2014/main" id="{F8A5C749-D895-2C45-9EE1-D164D4DAB706}"/>
              </a:ext>
            </a:extLst>
          </p:cNvPr>
          <p:cNvSpPr/>
          <p:nvPr/>
        </p:nvSpPr>
        <p:spPr>
          <a:xfrm>
            <a:off x="838200" y="2437819"/>
            <a:ext cx="6257291"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Classification</a:t>
            </a:r>
          </a:p>
        </p:txBody>
      </p:sp>
      <p:sp>
        <p:nvSpPr>
          <p:cNvPr id="6" name="Rectangle 5">
            <a:extLst>
              <a:ext uri="{FF2B5EF4-FFF2-40B4-BE49-F238E27FC236}">
                <a16:creationId xmlns:a16="http://schemas.microsoft.com/office/drawing/2014/main" id="{A903A57A-C763-BD4B-8DD6-00F135927501}"/>
              </a:ext>
            </a:extLst>
          </p:cNvPr>
          <p:cNvSpPr/>
          <p:nvPr/>
        </p:nvSpPr>
        <p:spPr>
          <a:xfrm>
            <a:off x="838200" y="3184949"/>
            <a:ext cx="6257291"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Neural Networks</a:t>
            </a:r>
          </a:p>
        </p:txBody>
      </p:sp>
      <p:sp>
        <p:nvSpPr>
          <p:cNvPr id="7" name="Rectangle 6">
            <a:extLst>
              <a:ext uri="{FF2B5EF4-FFF2-40B4-BE49-F238E27FC236}">
                <a16:creationId xmlns:a16="http://schemas.microsoft.com/office/drawing/2014/main" id="{F886FAA9-ABC2-0D4D-9ED5-D1B321972D21}"/>
              </a:ext>
            </a:extLst>
          </p:cNvPr>
          <p:cNvSpPr/>
          <p:nvPr/>
        </p:nvSpPr>
        <p:spPr>
          <a:xfrm>
            <a:off x="838200" y="3932079"/>
            <a:ext cx="6257291"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Reinforcement Learning</a:t>
            </a:r>
          </a:p>
        </p:txBody>
      </p:sp>
      <p:sp>
        <p:nvSpPr>
          <p:cNvPr id="8" name="Rectangle 7">
            <a:extLst>
              <a:ext uri="{FF2B5EF4-FFF2-40B4-BE49-F238E27FC236}">
                <a16:creationId xmlns:a16="http://schemas.microsoft.com/office/drawing/2014/main" id="{3C400696-0DCE-BE4F-95CD-B60C709704C5}"/>
              </a:ext>
            </a:extLst>
          </p:cNvPr>
          <p:cNvSpPr/>
          <p:nvPr/>
        </p:nvSpPr>
        <p:spPr>
          <a:xfrm>
            <a:off x="838200" y="4679209"/>
            <a:ext cx="6257291"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Model</a:t>
            </a:r>
          </a:p>
        </p:txBody>
      </p:sp>
    </p:spTree>
    <p:extLst>
      <p:ext uri="{BB962C8B-B14F-4D97-AF65-F5344CB8AC3E}">
        <p14:creationId xmlns:p14="http://schemas.microsoft.com/office/powerpoint/2010/main" val="2350578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3CB13E9-404B-7D44-B8AD-EB3DA6DF292C}"/>
              </a:ext>
            </a:extLst>
          </p:cNvPr>
          <p:cNvGraphicFramePr/>
          <p:nvPr>
            <p:extLst>
              <p:ext uri="{D42A27DB-BD31-4B8C-83A1-F6EECF244321}">
                <p14:modId xmlns:p14="http://schemas.microsoft.com/office/powerpoint/2010/main" val="2737998866"/>
              </p:ext>
            </p:extLst>
          </p:nvPr>
        </p:nvGraphicFramePr>
        <p:xfrm>
          <a:off x="2801496" y="368511"/>
          <a:ext cx="8096250" cy="539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338" name="Rectangle 3">
            <a:extLst>
              <a:ext uri="{FF2B5EF4-FFF2-40B4-BE49-F238E27FC236}">
                <a16:creationId xmlns:a16="http://schemas.microsoft.com/office/drawing/2014/main" id="{D7CE2B03-3ADD-5B41-973D-0FB49D4981F5}"/>
              </a:ext>
            </a:extLst>
          </p:cNvPr>
          <p:cNvSpPr>
            <a:spLocks noChangeArrowheads="1"/>
          </p:cNvSpPr>
          <p:nvPr/>
        </p:nvSpPr>
        <p:spPr bwMode="auto">
          <a:xfrm>
            <a:off x="4093697" y="4587540"/>
            <a:ext cx="1446609"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Training Data</a:t>
            </a:r>
          </a:p>
        </p:txBody>
      </p:sp>
      <p:sp>
        <p:nvSpPr>
          <p:cNvPr id="14339" name="Rectangle 5">
            <a:extLst>
              <a:ext uri="{FF2B5EF4-FFF2-40B4-BE49-F238E27FC236}">
                <a16:creationId xmlns:a16="http://schemas.microsoft.com/office/drawing/2014/main" id="{204456A1-DE3A-C548-A6A6-D80E52AF644B}"/>
              </a:ext>
            </a:extLst>
          </p:cNvPr>
          <p:cNvSpPr>
            <a:spLocks noChangeArrowheads="1"/>
          </p:cNvSpPr>
          <p:nvPr/>
        </p:nvSpPr>
        <p:spPr bwMode="auto">
          <a:xfrm>
            <a:off x="6772603" y="4587540"/>
            <a:ext cx="1446609"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Scoring Data</a:t>
            </a:r>
          </a:p>
        </p:txBody>
      </p:sp>
      <p:sp>
        <p:nvSpPr>
          <p:cNvPr id="14340" name="Rectangle 6">
            <a:extLst>
              <a:ext uri="{FF2B5EF4-FFF2-40B4-BE49-F238E27FC236}">
                <a16:creationId xmlns:a16="http://schemas.microsoft.com/office/drawing/2014/main" id="{CF829A4C-6CA0-6C45-AD3A-FCE8C760B779}"/>
              </a:ext>
            </a:extLst>
          </p:cNvPr>
          <p:cNvSpPr>
            <a:spLocks noChangeArrowheads="1"/>
          </p:cNvSpPr>
          <p:nvPr/>
        </p:nvSpPr>
        <p:spPr bwMode="auto">
          <a:xfrm>
            <a:off x="7599715" y="870558"/>
            <a:ext cx="1446609"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Real World Results</a:t>
            </a:r>
          </a:p>
        </p:txBody>
      </p:sp>
      <p:cxnSp>
        <p:nvCxnSpPr>
          <p:cNvPr id="14341" name="Straight Arrow Connector 8">
            <a:extLst>
              <a:ext uri="{FF2B5EF4-FFF2-40B4-BE49-F238E27FC236}">
                <a16:creationId xmlns:a16="http://schemas.microsoft.com/office/drawing/2014/main" id="{15BCFF57-79DE-3A48-ABC0-9D684A0A6AF5}"/>
              </a:ext>
            </a:extLst>
          </p:cNvPr>
          <p:cNvCxnSpPr>
            <a:cxnSpLocks noChangeShapeType="1"/>
          </p:cNvCxnSpPr>
          <p:nvPr/>
        </p:nvCxnSpPr>
        <p:spPr bwMode="auto">
          <a:xfrm flipV="1">
            <a:off x="4843790" y="3442308"/>
            <a:ext cx="0" cy="1145232"/>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42" name="Straight Arrow Connector 9">
            <a:extLst>
              <a:ext uri="{FF2B5EF4-FFF2-40B4-BE49-F238E27FC236}">
                <a16:creationId xmlns:a16="http://schemas.microsoft.com/office/drawing/2014/main" id="{2E14B429-2626-6044-B9DD-648F8A0ABDEE}"/>
              </a:ext>
            </a:extLst>
          </p:cNvPr>
          <p:cNvCxnSpPr>
            <a:cxnSpLocks/>
            <a:stCxn id="14339" idx="0"/>
          </p:cNvCxnSpPr>
          <p:nvPr/>
        </p:nvCxnSpPr>
        <p:spPr bwMode="auto">
          <a:xfrm flipH="1" flipV="1">
            <a:off x="7495907" y="3442308"/>
            <a:ext cx="0" cy="1145232"/>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43" name="Elbow Connector 13">
            <a:extLst>
              <a:ext uri="{FF2B5EF4-FFF2-40B4-BE49-F238E27FC236}">
                <a16:creationId xmlns:a16="http://schemas.microsoft.com/office/drawing/2014/main" id="{5D12947D-D5B6-AA41-AF4C-4A42E3196BD2}"/>
              </a:ext>
            </a:extLst>
          </p:cNvPr>
          <p:cNvCxnSpPr>
            <a:cxnSpLocks noChangeShapeType="1"/>
            <a:endCxn id="14340" idx="3"/>
          </p:cNvCxnSpPr>
          <p:nvPr/>
        </p:nvCxnSpPr>
        <p:spPr bwMode="auto">
          <a:xfrm rot="16200000" flipV="1">
            <a:off x="8979351" y="1660835"/>
            <a:ext cx="1098352" cy="964406"/>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44" name="Elbow Connector 15">
            <a:extLst>
              <a:ext uri="{FF2B5EF4-FFF2-40B4-BE49-F238E27FC236}">
                <a16:creationId xmlns:a16="http://schemas.microsoft.com/office/drawing/2014/main" id="{3165A76E-9667-8D43-8182-709E34A73173}"/>
              </a:ext>
            </a:extLst>
          </p:cNvPr>
          <p:cNvCxnSpPr>
            <a:cxnSpLocks/>
            <a:stCxn id="14340" idx="1"/>
            <a:endCxn id="15" idx="0"/>
          </p:cNvCxnSpPr>
          <p:nvPr/>
        </p:nvCxnSpPr>
        <p:spPr bwMode="auto">
          <a:xfrm rot="10800000" flipV="1">
            <a:off x="6179895" y="1593862"/>
            <a:ext cx="1419820" cy="776883"/>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8" name="Rectangle 1">
            <a:extLst>
              <a:ext uri="{FF2B5EF4-FFF2-40B4-BE49-F238E27FC236}">
                <a16:creationId xmlns:a16="http://schemas.microsoft.com/office/drawing/2014/main" id="{3B3622A3-98DD-2D4A-9136-A11BEDB05193}"/>
              </a:ext>
            </a:extLst>
          </p:cNvPr>
          <p:cNvSpPr txBox="1">
            <a:spLocks noChangeArrowheads="1"/>
          </p:cNvSpPr>
          <p:nvPr/>
        </p:nvSpPr>
        <p:spPr bwMode="auto">
          <a:xfrm>
            <a:off x="1166812" y="482203"/>
            <a:ext cx="5947172" cy="6965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102000"/>
              </a:lnSpc>
              <a:spcBef>
                <a:spcPct val="0"/>
              </a:spcBef>
              <a:spcAft>
                <a:spcPct val="0"/>
              </a:spcAft>
              <a:defRPr sz="5400">
                <a:solidFill>
                  <a:srgbClr val="62ADC4"/>
                </a:solidFill>
                <a:latin typeface="+mj-lt"/>
                <a:ea typeface="+mj-ea"/>
                <a:cs typeface="+mj-cs"/>
                <a:sym typeface="H Avenir Heavy" charset="0"/>
              </a:defRPr>
            </a:lvl1pPr>
            <a:lvl2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2pPr>
            <a:lvl3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3pPr>
            <a:lvl4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4pPr>
            <a:lvl5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5pPr>
            <a:lvl6pPr marL="4572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6pPr>
            <a:lvl7pPr marL="9144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7pPr>
            <a:lvl8pPr marL="13716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8pPr>
            <a:lvl9pPr marL="18288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9pPr>
          </a:lstStyle>
          <a:p>
            <a:pPr eaLnBrk="1" hangingPunct="1">
              <a:defRPr/>
            </a:pPr>
            <a:r>
              <a:rPr lang="en-US" altLang="en-US" sz="3797" kern="0" dirty="0"/>
              <a:t>Training a Model</a:t>
            </a:r>
          </a:p>
        </p:txBody>
      </p:sp>
      <p:sp>
        <p:nvSpPr>
          <p:cNvPr id="2" name="Rectangle 1">
            <a:extLst>
              <a:ext uri="{FF2B5EF4-FFF2-40B4-BE49-F238E27FC236}">
                <a16:creationId xmlns:a16="http://schemas.microsoft.com/office/drawing/2014/main" id="{BFF2F861-561A-EC44-9498-5FCC908565FA}"/>
              </a:ext>
            </a:extLst>
          </p:cNvPr>
          <p:cNvSpPr>
            <a:spLocks noChangeArrowheads="1"/>
          </p:cNvSpPr>
          <p:nvPr/>
        </p:nvSpPr>
        <p:spPr bwMode="auto">
          <a:xfrm>
            <a:off x="4160669" y="2370745"/>
            <a:ext cx="1295921"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5" name="Rectangle 14">
            <a:extLst>
              <a:ext uri="{FF2B5EF4-FFF2-40B4-BE49-F238E27FC236}">
                <a16:creationId xmlns:a16="http://schemas.microsoft.com/office/drawing/2014/main" id="{F049772F-3C96-6442-B9AB-A0B37556009F}"/>
              </a:ext>
            </a:extLst>
          </p:cNvPr>
          <p:cNvSpPr>
            <a:spLocks noChangeArrowheads="1"/>
          </p:cNvSpPr>
          <p:nvPr/>
        </p:nvSpPr>
        <p:spPr bwMode="auto">
          <a:xfrm>
            <a:off x="5456590" y="2370745"/>
            <a:ext cx="1446609"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7" name="TextBox 6">
            <a:extLst>
              <a:ext uri="{FF2B5EF4-FFF2-40B4-BE49-F238E27FC236}">
                <a16:creationId xmlns:a16="http://schemas.microsoft.com/office/drawing/2014/main" id="{23512F77-8217-C747-A6E4-72E09CA5290F}"/>
              </a:ext>
            </a:extLst>
          </p:cNvPr>
          <p:cNvSpPr txBox="1">
            <a:spLocks noChangeArrowheads="1"/>
          </p:cNvSpPr>
          <p:nvPr/>
        </p:nvSpPr>
        <p:spPr bwMode="auto">
          <a:xfrm>
            <a:off x="4245502" y="2464507"/>
            <a:ext cx="1308563"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a:t>Manual Process</a:t>
            </a:r>
          </a:p>
        </p:txBody>
      </p:sp>
      <p:sp>
        <p:nvSpPr>
          <p:cNvPr id="19" name="TextBox 18">
            <a:extLst>
              <a:ext uri="{FF2B5EF4-FFF2-40B4-BE49-F238E27FC236}">
                <a16:creationId xmlns:a16="http://schemas.microsoft.com/office/drawing/2014/main" id="{E0D263CA-21B4-D247-895C-01D2BB73F676}"/>
              </a:ext>
            </a:extLst>
          </p:cNvPr>
          <p:cNvSpPr txBox="1">
            <a:spLocks noChangeArrowheads="1"/>
          </p:cNvSpPr>
          <p:nvPr/>
        </p:nvSpPr>
        <p:spPr bwMode="auto">
          <a:xfrm>
            <a:off x="5583838" y="2464507"/>
            <a:ext cx="933269"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a:t>The Magic</a:t>
            </a:r>
          </a:p>
        </p:txBody>
      </p:sp>
      <p:sp>
        <p:nvSpPr>
          <p:cNvPr id="16" name="Rectangle 3">
            <a:extLst>
              <a:ext uri="{FF2B5EF4-FFF2-40B4-BE49-F238E27FC236}">
                <a16:creationId xmlns:a16="http://schemas.microsoft.com/office/drawing/2014/main" id="{47D16EC0-2F3F-A14C-A8C9-6645DEF14DE2}"/>
              </a:ext>
            </a:extLst>
          </p:cNvPr>
          <p:cNvSpPr>
            <a:spLocks noChangeArrowheads="1"/>
          </p:cNvSpPr>
          <p:nvPr/>
        </p:nvSpPr>
        <p:spPr bwMode="auto">
          <a:xfrm>
            <a:off x="992863" y="2370746"/>
            <a:ext cx="1446609"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Raw Data</a:t>
            </a:r>
          </a:p>
        </p:txBody>
      </p:sp>
      <p:cxnSp>
        <p:nvCxnSpPr>
          <p:cNvPr id="8" name="Straight Arrow Connector 7">
            <a:extLst>
              <a:ext uri="{FF2B5EF4-FFF2-40B4-BE49-F238E27FC236}">
                <a16:creationId xmlns:a16="http://schemas.microsoft.com/office/drawing/2014/main" id="{8B7F2F2B-9329-084E-A98F-4ED64187ED3F}"/>
              </a:ext>
            </a:extLst>
          </p:cNvPr>
          <p:cNvCxnSpPr>
            <a:cxnSpLocks/>
          </p:cNvCxnSpPr>
          <p:nvPr/>
        </p:nvCxnSpPr>
        <p:spPr bwMode="auto">
          <a:xfrm flipV="1">
            <a:off x="2439472" y="3067261"/>
            <a:ext cx="659680" cy="6697"/>
          </a:xfrm>
          <a:prstGeom prst="straightConnector1">
            <a:avLst/>
          </a:prstGeom>
          <a:noFill/>
          <a:ln w="25400" algn="ctr">
            <a:solidFill>
              <a:srgbClr val="000000"/>
            </a:solidFill>
            <a:round/>
            <a:headEnd/>
            <a:tailEnd type="triangle" w="med" len="med"/>
          </a:ln>
        </p:spPr>
      </p:cxnSp>
      <p:cxnSp>
        <p:nvCxnSpPr>
          <p:cNvPr id="10" name="Elbow Connector 9">
            <a:extLst>
              <a:ext uri="{FF2B5EF4-FFF2-40B4-BE49-F238E27FC236}">
                <a16:creationId xmlns:a16="http://schemas.microsoft.com/office/drawing/2014/main" id="{604EFCC2-79C9-C84E-B2A8-12461374F584}"/>
              </a:ext>
            </a:extLst>
          </p:cNvPr>
          <p:cNvCxnSpPr>
            <a:cxnSpLocks noChangeShapeType="1"/>
            <a:endCxn id="14338" idx="1"/>
          </p:cNvCxnSpPr>
          <p:nvPr/>
        </p:nvCxnSpPr>
        <p:spPr bwMode="auto">
          <a:xfrm rot="16200000" flipH="1">
            <a:off x="2876469" y="4093617"/>
            <a:ext cx="1868537" cy="565919"/>
          </a:xfrm>
          <a:prstGeom prst="bentConnector2">
            <a:avLst/>
          </a:prstGeom>
          <a:noFill/>
          <a:ln w="25400" algn="ctr">
            <a:solidFill>
              <a:srgbClr val="000000"/>
            </a:solidFill>
            <a:round/>
            <a:headEnd/>
            <a:tailEnd type="triangle" w="med" len="med"/>
          </a:ln>
        </p:spPr>
      </p:cxnSp>
      <p:cxnSp>
        <p:nvCxnSpPr>
          <p:cNvPr id="12" name="Straight Arrow Connector 11">
            <a:extLst>
              <a:ext uri="{FF2B5EF4-FFF2-40B4-BE49-F238E27FC236}">
                <a16:creationId xmlns:a16="http://schemas.microsoft.com/office/drawing/2014/main" id="{C0EF4951-3AAC-FD4E-8D91-12B973C5F013}"/>
              </a:ext>
            </a:extLst>
          </p:cNvPr>
          <p:cNvCxnSpPr>
            <a:cxnSpLocks noChangeShapeType="1"/>
          </p:cNvCxnSpPr>
          <p:nvPr/>
        </p:nvCxnSpPr>
        <p:spPr bwMode="auto">
          <a:xfrm>
            <a:off x="5632951" y="5317542"/>
            <a:ext cx="1055936" cy="0"/>
          </a:xfrm>
          <a:prstGeom prst="straightConnector1">
            <a:avLst/>
          </a:prstGeom>
          <a:noFill/>
          <a:ln w="25400" algn="ctr">
            <a:solidFill>
              <a:srgbClr val="000000"/>
            </a:solidFill>
            <a:round/>
            <a:headEnd/>
            <a:tailEnd type="triangle" w="med" len="med"/>
          </a:ln>
        </p:spPr>
      </p:cxnSp>
    </p:spTree>
    <p:extLst>
      <p:ext uri="{BB962C8B-B14F-4D97-AF65-F5344CB8AC3E}">
        <p14:creationId xmlns:p14="http://schemas.microsoft.com/office/powerpoint/2010/main" val="19203723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43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434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43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3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nimBg="1"/>
      <p:bldP spid="14339" grpId="0" animBg="1"/>
      <p:bldP spid="14340" grpId="0" animBg="1"/>
      <p:bldP spid="2" grpId="0" animBg="1"/>
      <p:bldP spid="15" grpId="0" animBg="1"/>
      <p:bldP spid="7" grpId="0"/>
      <p:bldP spid="19" grpId="0"/>
      <p:bldP spid="16" grpId="0" animBg="1"/>
    </p:bldLst>
  </p:timing>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100716" id="{04A3D33C-03BF-784A-8361-4605A4026E8D}" vid="{5E85041B-E579-7242-A5E9-3DBED271F5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D9CE1393071B489BF600220B5AAF8D" ma:contentTypeVersion="10" ma:contentTypeDescription="Create a new document." ma:contentTypeScope="" ma:versionID="d9386e682046a7a51a31dad2d2f8bda6">
  <xsd:schema xmlns:xsd="http://www.w3.org/2001/XMLSchema" xmlns:xs="http://www.w3.org/2001/XMLSchema" xmlns:p="http://schemas.microsoft.com/office/2006/metadata/properties" xmlns:ns2="30b37a6d-16ce-47e4-86a8-845424d2b9c1" xmlns:ns3="95019713-393c-4a4d-a828-5ce659f37839" targetNamespace="http://schemas.microsoft.com/office/2006/metadata/properties" ma:root="true" ma:fieldsID="e2c97f914c92a1a387d4835726ac5a88" ns2:_="" ns3:_="">
    <xsd:import namespace="30b37a6d-16ce-47e4-86a8-845424d2b9c1"/>
    <xsd:import namespace="95019713-393c-4a4d-a828-5ce659f3783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b37a6d-16ce-47e4-86a8-845424d2b9c1"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019713-393c-4a4d-a828-5ce659f3783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AE07A9E-BE61-4C9A-A4B3-CA1782BD8A92}">
  <ds:schemaRefs>
    <ds:schemaRef ds:uri="30b37a6d-16ce-47e4-86a8-845424d2b9c1"/>
    <ds:schemaRef ds:uri="95019713-393c-4a4d-a828-5ce659f3783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3.xml><?xml version="1.0" encoding="utf-8"?>
<ds:datastoreItem xmlns:ds="http://schemas.openxmlformats.org/officeDocument/2006/customXml" ds:itemID="{65A3A91F-3324-4EE4-8BF2-C3B78E1D1674}">
  <ds:schemaRefs>
    <ds:schemaRef ds:uri="9dc32095-d95f-42cf-993f-bcc1f153f49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11301</TotalTime>
  <Words>1529</Words>
  <Application>Microsoft Macintosh PowerPoint</Application>
  <PresentationFormat>Widescreen</PresentationFormat>
  <Paragraphs>296</Paragraphs>
  <Slides>52</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Arial</vt:lpstr>
      <vt:lpstr>Arial Black</vt:lpstr>
      <vt:lpstr>Calibri</vt:lpstr>
      <vt:lpstr>Franklin Gothic Book</vt:lpstr>
      <vt:lpstr>Franklin Gothic Demi</vt:lpstr>
      <vt:lpstr>Franklin Gothic Medium Cond</vt:lpstr>
      <vt:lpstr>Gill Sans</vt:lpstr>
      <vt:lpstr>M Avenir Medium</vt:lpstr>
      <vt:lpstr>Wingdings</vt:lpstr>
      <vt:lpstr>MGNC_PPT_FINAL</vt:lpstr>
      <vt:lpstr>PowerPoint Presentation</vt:lpstr>
      <vt:lpstr>PowerPoint Presentation</vt:lpstr>
      <vt:lpstr>CIMON – IBM AI in space</vt:lpstr>
      <vt:lpstr>What is Artificial Intelligence?</vt:lpstr>
      <vt:lpstr>Challenges &amp; Weaknesses of AI</vt:lpstr>
      <vt:lpstr>Are these the same?</vt:lpstr>
      <vt:lpstr>What is it being used for?</vt:lpstr>
      <vt:lpstr>Key Terms</vt:lpstr>
      <vt:lpstr>PowerPoint Presentation</vt:lpstr>
      <vt:lpstr>PowerPoint Presentation</vt:lpstr>
      <vt:lpstr>Machine Learning</vt:lpstr>
      <vt:lpstr>PowerPoint Presentation</vt:lpstr>
      <vt:lpstr>PowerPoint Presentation</vt:lpstr>
      <vt:lpstr>Server-Side</vt:lpstr>
      <vt:lpstr>Required ML Skills for Developers</vt:lpstr>
      <vt:lpstr>Prepare for Ambiguity</vt:lpstr>
      <vt:lpstr>Machine Learning Frameworks</vt:lpstr>
      <vt:lpstr>Some Server-Side Machine Learning Cloud Providers</vt:lpstr>
      <vt:lpstr>Not All ML Tools are Easy</vt:lpstr>
      <vt:lpstr>Starting with Azure Cognitive Services</vt:lpstr>
      <vt:lpstr>Custom Vision</vt:lpstr>
      <vt:lpstr>PowerPoint Presentation</vt:lpstr>
      <vt:lpstr>PowerPoint Presentation</vt:lpstr>
      <vt:lpstr>PowerPoint Presentation</vt:lpstr>
      <vt:lpstr>PowerPoint Presentation</vt:lpstr>
      <vt:lpstr>Conversational UIs - Text</vt:lpstr>
      <vt:lpstr>When to use language understanding?</vt:lpstr>
      <vt:lpstr>Simple Model Using Azure Luis</vt:lpstr>
      <vt:lpstr>Key Concepts</vt:lpstr>
      <vt:lpstr>LUIS Model Development</vt:lpstr>
      <vt:lpstr>Bots and natural language</vt:lpstr>
      <vt:lpstr>PowerPoint Presentation</vt:lpstr>
      <vt:lpstr>PowerPoint Presentation</vt:lpstr>
      <vt:lpstr>Communicating with LUIS</vt:lpstr>
      <vt:lpstr>Expanding Our Simple Model</vt:lpstr>
      <vt:lpstr>Outside of Our Custom App</vt:lpstr>
      <vt:lpstr>PowerPoint Presentation</vt:lpstr>
      <vt:lpstr>Anomaly Detector (Preview)</vt:lpstr>
      <vt:lpstr>How does it Work?</vt:lpstr>
      <vt:lpstr>Anomaly Detector Advantages / Usages</vt:lpstr>
      <vt:lpstr>PowerPoint Presentation</vt:lpstr>
      <vt:lpstr>Machine Learning Studio</vt:lpstr>
      <vt:lpstr>Machine Learning Studio</vt:lpstr>
      <vt:lpstr>Machine Learning Studio Authoring tools</vt:lpstr>
      <vt:lpstr>Machine Learning Studio Assets</vt:lpstr>
      <vt:lpstr>PowerPoint Presentation</vt:lpstr>
      <vt:lpstr>Direct Statistical Models - Linear Regression</vt:lpstr>
      <vt:lpstr>How is this figured out?</vt:lpstr>
      <vt:lpstr>How about this point?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Russ Miller</dc:creator>
  <cp:lastModifiedBy>Kevin E. Ford</cp:lastModifiedBy>
  <cp:revision>41</cp:revision>
  <dcterms:created xsi:type="dcterms:W3CDTF">1601-01-01T00:00:00Z</dcterms:created>
  <dcterms:modified xsi:type="dcterms:W3CDTF">2019-11-19T23:50:45Z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0x01010048D9CE1393071B489BF600220B5AAF8D</vt:lpwstr>
  </property>
</Properties>
</file>